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934" r:id="rId5"/>
    <p:sldMasterId id="2147483946" r:id="rId6"/>
  </p:sldMasterIdLst>
  <p:notesMasterIdLst>
    <p:notesMasterId r:id="rId39"/>
  </p:notesMasterIdLst>
  <p:sldIdLst>
    <p:sldId id="257" r:id="rId7"/>
    <p:sldId id="275" r:id="rId8"/>
    <p:sldId id="284" r:id="rId9"/>
    <p:sldId id="270" r:id="rId10"/>
    <p:sldId id="261" r:id="rId11"/>
    <p:sldId id="262" r:id="rId12"/>
    <p:sldId id="320" r:id="rId13"/>
    <p:sldId id="321" r:id="rId14"/>
    <p:sldId id="311" r:id="rId15"/>
    <p:sldId id="309" r:id="rId16"/>
    <p:sldId id="278" r:id="rId17"/>
    <p:sldId id="307" r:id="rId18"/>
    <p:sldId id="294" r:id="rId19"/>
    <p:sldId id="295" r:id="rId20"/>
    <p:sldId id="296" r:id="rId21"/>
    <p:sldId id="279" r:id="rId22"/>
    <p:sldId id="297" r:id="rId23"/>
    <p:sldId id="269" r:id="rId24"/>
    <p:sldId id="316" r:id="rId25"/>
    <p:sldId id="286" r:id="rId26"/>
    <p:sldId id="315" r:id="rId27"/>
    <p:sldId id="280" r:id="rId28"/>
    <p:sldId id="317" r:id="rId29"/>
    <p:sldId id="312" r:id="rId30"/>
    <p:sldId id="308" r:id="rId31"/>
    <p:sldId id="310" r:id="rId32"/>
    <p:sldId id="292" r:id="rId33"/>
    <p:sldId id="314" r:id="rId34"/>
    <p:sldId id="272" r:id="rId35"/>
    <p:sldId id="318" r:id="rId36"/>
    <p:sldId id="283" r:id="rId37"/>
    <p:sldId id="27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922"/>
    <a:srgbClr val="2E3722"/>
    <a:srgbClr val="344529"/>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417" autoAdjust="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HONDA N MCNEAL" userId="12f421aa-396b-4b27-9708-d1ff11624770" providerId="ADAL" clId="{9584FE51-F832-4E87-809E-EA62C0C779D3}"/>
    <pc:docChg chg="custSel mod modSld">
      <pc:chgData name="LASHONDA N MCNEAL" userId="12f421aa-396b-4b27-9708-d1ff11624770" providerId="ADAL" clId="{9584FE51-F832-4E87-809E-EA62C0C779D3}" dt="2025-05-01T19:06:28.075" v="6" actId="1076"/>
      <pc:docMkLst>
        <pc:docMk/>
      </pc:docMkLst>
      <pc:sldChg chg="delSp modSp mod">
        <pc:chgData name="LASHONDA N MCNEAL" userId="12f421aa-396b-4b27-9708-d1ff11624770" providerId="ADAL" clId="{9584FE51-F832-4E87-809E-EA62C0C779D3}" dt="2025-05-01T16:56:03.548" v="5" actId="1076"/>
        <pc:sldMkLst>
          <pc:docMk/>
          <pc:sldMk cId="3402484052" sldId="286"/>
        </pc:sldMkLst>
        <pc:picChg chg="mod">
          <ac:chgData name="LASHONDA N MCNEAL" userId="12f421aa-396b-4b27-9708-d1ff11624770" providerId="ADAL" clId="{9584FE51-F832-4E87-809E-EA62C0C779D3}" dt="2025-05-01T16:56:03.548" v="5" actId="1076"/>
          <ac:picMkLst>
            <pc:docMk/>
            <pc:sldMk cId="3402484052" sldId="286"/>
            <ac:picMk id="4" creationId="{810CD793-FDEC-EEFD-7D1B-AE0B6618CE50}"/>
          </ac:picMkLst>
        </pc:picChg>
        <pc:picChg chg="del">
          <ac:chgData name="LASHONDA N MCNEAL" userId="12f421aa-396b-4b27-9708-d1ff11624770" providerId="ADAL" clId="{9584FE51-F832-4E87-809E-EA62C0C779D3}" dt="2025-05-01T16:55:53.593" v="1" actId="478"/>
          <ac:picMkLst>
            <pc:docMk/>
            <pc:sldMk cId="3402484052" sldId="286"/>
            <ac:picMk id="5" creationId="{C5C96EF4-2320-AD56-D582-AB72E1D5FBD2}"/>
          </ac:picMkLst>
        </pc:picChg>
      </pc:sldChg>
      <pc:sldChg chg="modSp mod">
        <pc:chgData name="LASHONDA N MCNEAL" userId="12f421aa-396b-4b27-9708-d1ff11624770" providerId="ADAL" clId="{9584FE51-F832-4E87-809E-EA62C0C779D3}" dt="2025-05-01T19:06:28.075" v="6" actId="1076"/>
        <pc:sldMkLst>
          <pc:docMk/>
          <pc:sldMk cId="949380515" sldId="316"/>
        </pc:sldMkLst>
        <pc:picChg chg="mod">
          <ac:chgData name="LASHONDA N MCNEAL" userId="12f421aa-396b-4b27-9708-d1ff11624770" providerId="ADAL" clId="{9584FE51-F832-4E87-809E-EA62C0C779D3}" dt="2025-05-01T19:06:28.075" v="6" actId="1076"/>
          <ac:picMkLst>
            <pc:docMk/>
            <pc:sldMk cId="949380515" sldId="316"/>
            <ac:picMk id="5" creationId="{6ED8608C-5449-35CA-7BD0-2DD56422EC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81B5D-CCA6-4C51-92B6-711752AC26FE}"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D7743-A646-49D7-A796-278D8D969F8A}" type="slidenum">
              <a:rPr lang="en-US" smtClean="0"/>
              <a:t>‹#›</a:t>
            </a:fld>
            <a:endParaRPr lang="en-US"/>
          </a:p>
        </p:txBody>
      </p:sp>
    </p:spTree>
    <p:extLst>
      <p:ext uri="{BB962C8B-B14F-4D97-AF65-F5344CB8AC3E}">
        <p14:creationId xmlns:p14="http://schemas.microsoft.com/office/powerpoint/2010/main" val="271621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CAA4655-4C77-4CAA-B50B-48F6582700AF}"/>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9B3774BA-8965-43B6-862E-F568094B4F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CF046B47-99D7-4F79-906F-4CF5923449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5EAA0054-FFDF-416D-9C98-B34BF1A045F8}" type="slidenum">
              <a:rPr lang="en-US" altLang="en-US" smtClean="0"/>
              <a:pPr/>
              <a:t>2</a:t>
            </a:fld>
            <a:endParaRPr lang="en-US" altLang="en-US"/>
          </a:p>
        </p:txBody>
      </p:sp>
    </p:spTree>
    <p:extLst>
      <p:ext uri="{BB962C8B-B14F-4D97-AF65-F5344CB8AC3E}">
        <p14:creationId xmlns:p14="http://schemas.microsoft.com/office/powerpoint/2010/main" val="54226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D7743-A646-49D7-A796-278D8D969F8A}" type="slidenum">
              <a:rPr lang="en-US" smtClean="0"/>
              <a:t>3</a:t>
            </a:fld>
            <a:endParaRPr lang="en-US"/>
          </a:p>
        </p:txBody>
      </p:sp>
    </p:spTree>
    <p:extLst>
      <p:ext uri="{BB962C8B-B14F-4D97-AF65-F5344CB8AC3E}">
        <p14:creationId xmlns:p14="http://schemas.microsoft.com/office/powerpoint/2010/main" val="235329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E7702D1-558F-442C-B42E-FEA13DFD614C}"/>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92925C27-547D-4D84-B2E5-620A8AF7D4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a:latin typeface="Times New Roman" panose="02020603050405020304" pitchFamily="18" charset="0"/>
              <a:cs typeface="Times New Roman" panose="02020603050405020304" pitchFamily="18" charset="0"/>
            </a:endParaRPr>
          </a:p>
        </p:txBody>
      </p:sp>
      <p:sp>
        <p:nvSpPr>
          <p:cNvPr id="12292" name="Slide Number Placeholder 3">
            <a:extLst>
              <a:ext uri="{FF2B5EF4-FFF2-40B4-BE49-F238E27FC236}">
                <a16:creationId xmlns:a16="http://schemas.microsoft.com/office/drawing/2014/main" id="{12AE8BD4-19D4-4481-AB5A-F6D94D714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A45BD016-971A-4226-B06F-4022AB91AC9C}" type="slidenum">
              <a:rPr lang="en-US" altLang="en-US" smtClean="0"/>
              <a:pPr/>
              <a:t>11</a:t>
            </a:fld>
            <a:endParaRPr lang="en-US" altLang="en-US"/>
          </a:p>
        </p:txBody>
      </p:sp>
    </p:spTree>
    <p:extLst>
      <p:ext uri="{BB962C8B-B14F-4D97-AF65-F5344CB8AC3E}">
        <p14:creationId xmlns:p14="http://schemas.microsoft.com/office/powerpoint/2010/main" val="295357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9440B04-9070-4D6D-8A59-D58E5F4CCE25}"/>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32F8DC59-F986-413F-926B-B2444E445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340" name="Slide Number Placeholder 3">
            <a:extLst>
              <a:ext uri="{FF2B5EF4-FFF2-40B4-BE49-F238E27FC236}">
                <a16:creationId xmlns:a16="http://schemas.microsoft.com/office/drawing/2014/main" id="{EDE49CC3-41C3-4297-8C1A-F9C5D5B00D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9F7075E7-2842-40DD-9896-B1854A9EF342}" type="slidenum">
              <a:rPr lang="en-US" altLang="en-US" smtClean="0"/>
              <a:pPr/>
              <a:t>16</a:t>
            </a:fld>
            <a:endParaRPr lang="en-US" altLang="en-US"/>
          </a:p>
        </p:txBody>
      </p:sp>
    </p:spTree>
    <p:extLst>
      <p:ext uri="{BB962C8B-B14F-4D97-AF65-F5344CB8AC3E}">
        <p14:creationId xmlns:p14="http://schemas.microsoft.com/office/powerpoint/2010/main" val="3410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9440B04-9070-4D6D-8A59-D58E5F4CCE25}"/>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32F8DC59-F986-413F-926B-B2444E445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340" name="Slide Number Placeholder 3">
            <a:extLst>
              <a:ext uri="{FF2B5EF4-FFF2-40B4-BE49-F238E27FC236}">
                <a16:creationId xmlns:a16="http://schemas.microsoft.com/office/drawing/2014/main" id="{EDE49CC3-41C3-4297-8C1A-F9C5D5B00D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9F7075E7-2842-40DD-9896-B1854A9EF342}" type="slidenum">
              <a:rPr lang="en-US" altLang="en-US" smtClean="0"/>
              <a:pPr/>
              <a:t>17</a:t>
            </a:fld>
            <a:endParaRPr lang="en-US" altLang="en-US"/>
          </a:p>
        </p:txBody>
      </p:sp>
    </p:spTree>
    <p:extLst>
      <p:ext uri="{BB962C8B-B14F-4D97-AF65-F5344CB8AC3E}">
        <p14:creationId xmlns:p14="http://schemas.microsoft.com/office/powerpoint/2010/main" val="339980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 </a:t>
            </a:r>
            <a:r>
              <a:rPr lang="en-US" dirty="0" err="1"/>
              <a:t>Milow</a:t>
            </a:r>
            <a:r>
              <a:rPr lang="en-US" dirty="0"/>
              <a:t> and Ms. Chatman will add the bullets to this slide. </a:t>
            </a:r>
          </a:p>
        </p:txBody>
      </p:sp>
      <p:sp>
        <p:nvSpPr>
          <p:cNvPr id="4" name="Slide Number Placeholder 3"/>
          <p:cNvSpPr>
            <a:spLocks noGrp="1"/>
          </p:cNvSpPr>
          <p:nvPr>
            <p:ph type="sldNum" sz="quarter" idx="10"/>
          </p:nvPr>
        </p:nvSpPr>
        <p:spPr/>
        <p:txBody>
          <a:bodyPr/>
          <a:lstStyle/>
          <a:p>
            <a:fld id="{6C0D7743-A646-49D7-A796-278D8D969F8A}" type="slidenum">
              <a:rPr lang="en-US" smtClean="0"/>
              <a:t>20</a:t>
            </a:fld>
            <a:endParaRPr lang="en-US"/>
          </a:p>
        </p:txBody>
      </p:sp>
    </p:spTree>
    <p:extLst>
      <p:ext uri="{BB962C8B-B14F-4D97-AF65-F5344CB8AC3E}">
        <p14:creationId xmlns:p14="http://schemas.microsoft.com/office/powerpoint/2010/main" val="204238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Mrs. Hunter will add her agenda here about RTI-2.  It is not an IEP </a:t>
            </a:r>
            <a:r>
              <a:rPr lang="en-US" dirty="0" err="1"/>
              <a:t>etc</a:t>
            </a:r>
            <a:r>
              <a:rPr lang="en-US" dirty="0"/>
              <a:t>…</a:t>
            </a:r>
          </a:p>
        </p:txBody>
      </p:sp>
      <p:sp>
        <p:nvSpPr>
          <p:cNvPr id="4" name="Slide Number Placeholder 3"/>
          <p:cNvSpPr>
            <a:spLocks noGrp="1"/>
          </p:cNvSpPr>
          <p:nvPr>
            <p:ph type="sldNum" sz="quarter" idx="10"/>
          </p:nvPr>
        </p:nvSpPr>
        <p:spPr/>
        <p:txBody>
          <a:bodyPr/>
          <a:lstStyle/>
          <a:p>
            <a:fld id="{6C0D7743-A646-49D7-A796-278D8D969F8A}" type="slidenum">
              <a:rPr lang="en-US" smtClean="0"/>
              <a:t>27</a:t>
            </a:fld>
            <a:endParaRPr lang="en-US"/>
          </a:p>
        </p:txBody>
      </p:sp>
    </p:spTree>
    <p:extLst>
      <p:ext uri="{BB962C8B-B14F-4D97-AF65-F5344CB8AC3E}">
        <p14:creationId xmlns:p14="http://schemas.microsoft.com/office/powerpoint/2010/main" val="333868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D7743-A646-49D7-A796-278D8D969F8A}" type="slidenum">
              <a:rPr lang="en-US" smtClean="0"/>
              <a:t>31</a:t>
            </a:fld>
            <a:endParaRPr lang="en-US"/>
          </a:p>
        </p:txBody>
      </p:sp>
    </p:spTree>
    <p:extLst>
      <p:ext uri="{BB962C8B-B14F-4D97-AF65-F5344CB8AC3E}">
        <p14:creationId xmlns:p14="http://schemas.microsoft.com/office/powerpoint/2010/main" val="258510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A0C0817-A112-4847-8014-A94B7D2A4EA3}" type="datetime1">
              <a:rPr lang="en-US" smtClean="0"/>
              <a:t>5/1/2025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51697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5/1/2025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54566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5/1/2025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59697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5/1/2025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602642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5/1/2025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605413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6FA2B21-3FCD-4721-B95C-427943F61125}" type="datetime1">
              <a:rPr lang="en-US" smtClean="0"/>
              <a:t>5/1/2025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3370877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6FA2B21-3FCD-4721-B95C-427943F61125}" type="datetime1">
              <a:rPr lang="en-US" smtClean="0"/>
              <a:t>5/1/2025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3649362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4253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86649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3885026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2D1400-BB04-4B35-90C7-BE4EAAA1B560}"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391640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35100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D1400-BB04-4B35-90C7-BE4EAAA1B560}"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417669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2D1400-BB04-4B35-90C7-BE4EAAA1B560}"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1492798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2D1400-BB04-4B35-90C7-BE4EAAA1B560}"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29272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2D1400-BB04-4B35-90C7-BE4EAAA1B560}"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2503741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D1400-BB04-4B35-90C7-BE4EAAA1B560}"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3023099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D1400-BB04-4B35-90C7-BE4EAAA1B560}" type="datetimeFigureOut">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2231928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2D1400-BB04-4B35-90C7-BE4EAAA1B560}"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4030983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2D1400-BB04-4B35-90C7-BE4EAAA1B560}"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3814267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D1400-BB04-4B35-90C7-BE4EAAA1B560}"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853375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D1400-BB04-4B35-90C7-BE4EAAA1B560}"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E3350-3095-4E05-B9BA-6B2720023E46}" type="slidenum">
              <a:rPr lang="en-US" smtClean="0"/>
              <a:t>‹#›</a:t>
            </a:fld>
            <a:endParaRPr lang="en-US"/>
          </a:p>
        </p:txBody>
      </p:sp>
    </p:spTree>
    <p:extLst>
      <p:ext uri="{BB962C8B-B14F-4D97-AF65-F5344CB8AC3E}">
        <p14:creationId xmlns:p14="http://schemas.microsoft.com/office/powerpoint/2010/main" val="179082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646AA-F36E-4540-911D-FFFC0A0EF24A}" type="datetime1">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33091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5826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5219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3111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1153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6907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6020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4906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81018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1510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1753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89432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1667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950388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11084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74798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26639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64235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497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226396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1742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7557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5380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54836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5/1/2025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1237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6.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8.png"/><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6FA2B21-3FCD-4721-B95C-427943F61125}" type="datetime1">
              <a:rPr lang="en-US" smtClean="0"/>
              <a:t>5/1/2025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77341305"/>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D1400-BB04-4B35-90C7-BE4EAAA1B560}" type="datetimeFigureOut">
              <a:rPr lang="en-US" smtClean="0"/>
              <a:t>5/1/2025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E3350-3095-4E05-B9BA-6B2720023E46}" type="slidenum">
              <a:rPr lang="en-US" smtClean="0"/>
              <a:t>‹#›</a:t>
            </a:fld>
            <a:endParaRPr lang="en-US"/>
          </a:p>
        </p:txBody>
      </p:sp>
    </p:spTree>
    <p:extLst>
      <p:ext uri="{BB962C8B-B14F-4D97-AF65-F5344CB8AC3E}">
        <p14:creationId xmlns:p14="http://schemas.microsoft.com/office/powerpoint/2010/main" val="259270998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6FA2B21-3FCD-4721-B95C-427943F61125}" type="datetime1">
              <a:rPr lang="en-US" smtClean="0"/>
              <a:t>5/1/2025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9449918"/>
      </p:ext>
    </p:extLst>
  </p:cSld>
  <p:clrMap bg1="dk1" tx1="lt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hyperlink" Target="http://www.pngall.com/lion-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31.xml"/><Relationship Id="rId4" Type="http://schemas.openxmlformats.org/officeDocument/2006/relationships/hyperlink" Target="https://pixabay.com/vectors/fingers-handprint-hands-human-27542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hyperlink" Target="http://www.schcounselor.com/2012/01/how-are-school-counselors-like-legos_29.html"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31.xml"/><Relationship Id="rId4" Type="http://schemas.openxmlformats.org/officeDocument/2006/relationships/hyperlink" Target="http://www.scsk12.or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en/desktop-table-computer-1389975/" TargetMode="External"/><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hyperlink" Target="https://pixabay.com/en/chalk-board-school-education-303457/" TargetMode="External"/><Relationship Id="rId5" Type="http://schemas.openxmlformats.org/officeDocument/2006/relationships/image" Target="../media/image13.png"/><Relationship Id="rId4" Type="http://schemas.openxmlformats.org/officeDocument/2006/relationships/hyperlink" Target="http://www.publicdomainpictures.net/view-image.php?image=111350&amp;picture=room-interior-empty" TargetMode="Externa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8" Type="http://schemas.openxmlformats.org/officeDocument/2006/relationships/hyperlink" Target="https://pixabay.com/en/desktop-table-computer-1389975/" TargetMode="External"/><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hyperlink" Target="https://pixabay.com/en/chalk-board-school-education-303457/" TargetMode="External"/><Relationship Id="rId11" Type="http://schemas.openxmlformats.org/officeDocument/2006/relationships/hyperlink" Target="https://pixabay.com/en/question-board-chalk-school-1262378/" TargetMode="External"/><Relationship Id="rId5" Type="http://schemas.openxmlformats.org/officeDocument/2006/relationships/image" Target="../media/image13.png"/><Relationship Id="rId10" Type="http://schemas.openxmlformats.org/officeDocument/2006/relationships/image" Target="../media/image53.jpg"/><Relationship Id="rId4" Type="http://schemas.openxmlformats.org/officeDocument/2006/relationships/hyperlink" Target="http://www.publicdomainpictures.net/view-image.php?image=111350&amp;picture=room-interior-empty" TargetMode="Externa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hyperlink" Target="http://www.mrscienceshow.com/2010/06/bring-us-your-burning-science-questions.html" TargetMode="External"/><Relationship Id="rId5" Type="http://schemas.openxmlformats.org/officeDocument/2006/relationships/image" Target="../media/image54.jpg"/><Relationship Id="rId4" Type="http://schemas.openxmlformats.org/officeDocument/2006/relationships/hyperlink" Target="https://pixabay.com/en/question-board-chalk-school-126237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hyperlink" Target="http://www.pngall.com/mission-png" TargetMode="External"/><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hyperlink" Target="http://www.pngall.com/vision-png" TargetMode="External"/><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F281B-5EB0-4D87-988D-58A8A253FC1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4705"/>
          <a:stretch/>
        </p:blipFill>
        <p:spPr>
          <a:xfrm>
            <a:off x="20" y="2940457"/>
            <a:ext cx="4343380" cy="3917543"/>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140778" y="1567210"/>
            <a:ext cx="7848600" cy="1196444"/>
          </a:xfrm>
        </p:spPr>
        <p:txBody>
          <a:bodyPr vert="horz" lIns="91440" tIns="45720" rIns="91440" bIns="45720" rtlCol="0" anchor="ctr">
            <a:normAutofit fontScale="90000"/>
          </a:bodyPr>
          <a:lstStyle/>
          <a:p>
            <a:pPr algn="ctr"/>
            <a: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t>Holmes Road  Elementary School</a:t>
            </a:r>
            <a:br>
              <a:rPr lang="en-US" sz="5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br>
            <a:r>
              <a:rPr lang="en-US" sz="3600" b="1"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t> Open House</a:t>
            </a:r>
            <a:br>
              <a:rPr lang="en-US" sz="5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br>
            <a:r>
              <a:rPr lang="en-US" sz="36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t>August 26 @ 4:30 p.m.</a:t>
            </a:r>
            <a:br>
              <a:rPr lang="en-US" sz="36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br>
            <a:br>
              <a:rPr lang="en-US" sz="3600" dirty="0">
                <a:latin typeface="Aharoni"/>
                <a:cs typeface="Aharoni"/>
              </a:rPr>
            </a:br>
            <a:r>
              <a:rPr lang="en-US" sz="40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t>Annual Title I Meeting</a:t>
            </a:r>
            <a:br>
              <a:rPr lang="en-US" sz="3600" dirty="0">
                <a:latin typeface="Aharoni"/>
                <a:cs typeface="Aharoni"/>
              </a:rPr>
            </a:br>
            <a:r>
              <a:rPr lang="en-US" sz="36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haroni"/>
                <a:cs typeface="Aharoni"/>
              </a:rPr>
              <a:t>5:00-6:00 p.m.</a:t>
            </a:r>
            <a:br>
              <a:rPr lang="en-US" sz="3600" dirty="0">
                <a:latin typeface="Aharoni"/>
                <a:cs typeface="Aharoni"/>
              </a:rPr>
            </a:br>
            <a:endParaRPr lang="en-US" sz="2400" dirty="0">
              <a:solidFill>
                <a:srgbClr val="EDEDED"/>
              </a:solidFill>
              <a:latin typeface="Aharoni"/>
              <a:cs typeface="Aharoni"/>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4883311" y="4009903"/>
            <a:ext cx="6768738" cy="2560955"/>
          </a:xfrm>
          <a:solidFill>
            <a:srgbClr val="00B0F0"/>
          </a:solidFill>
        </p:spPr>
        <p:txBody>
          <a:bodyPr vert="horz" lIns="91440" tIns="45720" rIns="91440" bIns="45720" rtlCol="0">
            <a:normAutofit/>
          </a:bodyPr>
          <a:lstStyle/>
          <a:p>
            <a:pPr algn="ctr">
              <a:spcAft>
                <a:spcPts val="600"/>
              </a:spcAft>
            </a:pPr>
            <a:r>
              <a:rPr lang="en-US" b="1" dirty="0">
                <a:solidFill>
                  <a:schemeClr val="bg1"/>
                </a:solidFill>
                <a:latin typeface="Aharoni" panose="02010803020104030203" pitchFamily="2" charset="-79"/>
                <a:cs typeface="Aharoni" panose="02010803020104030203" pitchFamily="2" charset="-79"/>
              </a:rPr>
              <a:t>Shannon Banks-Cotton, Principal</a:t>
            </a:r>
          </a:p>
          <a:p>
            <a:pPr algn="ctr">
              <a:lnSpc>
                <a:spcPct val="100000"/>
              </a:lnSpc>
              <a:spcAft>
                <a:spcPts val="600"/>
              </a:spcAft>
            </a:pPr>
            <a:r>
              <a:rPr lang="en-US" sz="1600" b="1" dirty="0">
                <a:solidFill>
                  <a:schemeClr val="bg1"/>
                </a:solidFill>
                <a:latin typeface="Aharoni" panose="02010803020104030203" pitchFamily="2" charset="-79"/>
                <a:cs typeface="Aharoni" panose="02010803020104030203" pitchFamily="2" charset="-79"/>
              </a:rPr>
              <a:t>Alicia Saulsberry, Assistant Principal</a:t>
            </a:r>
          </a:p>
          <a:p>
            <a:pPr algn="ctr">
              <a:lnSpc>
                <a:spcPct val="100000"/>
              </a:lnSpc>
              <a:spcAft>
                <a:spcPts val="600"/>
              </a:spcAft>
            </a:pPr>
            <a:r>
              <a:rPr lang="en-US" sz="1600" b="1" dirty="0">
                <a:solidFill>
                  <a:schemeClr val="bg1"/>
                </a:solidFill>
                <a:latin typeface="Aharoni" panose="02010803020104030203" pitchFamily="2" charset="-79"/>
                <a:cs typeface="Aharoni" panose="02010803020104030203" pitchFamily="2" charset="-79"/>
              </a:rPr>
              <a:t>Allison Duncan, Assistant Principal</a:t>
            </a:r>
          </a:p>
          <a:p>
            <a:pPr algn="ctr">
              <a:lnSpc>
                <a:spcPct val="100000"/>
              </a:lnSpc>
              <a:spcAft>
                <a:spcPts val="600"/>
              </a:spcAft>
            </a:pPr>
            <a:r>
              <a:rPr lang="en-US" sz="1600" b="1" dirty="0">
                <a:solidFill>
                  <a:schemeClr val="bg1"/>
                </a:solidFill>
                <a:latin typeface="Aharoni" panose="02010803020104030203" pitchFamily="2" charset="-79"/>
                <a:cs typeface="Aharoni" panose="02010803020104030203" pitchFamily="2" charset="-79"/>
              </a:rPr>
              <a:t>Lashonda </a:t>
            </a:r>
            <a:r>
              <a:rPr lang="en-US" sz="1600" b="1" dirty="0" err="1">
                <a:solidFill>
                  <a:schemeClr val="bg1"/>
                </a:solidFill>
                <a:latin typeface="Aharoni" panose="02010803020104030203" pitchFamily="2" charset="-79"/>
                <a:cs typeface="Aharoni" panose="02010803020104030203" pitchFamily="2" charset="-79"/>
              </a:rPr>
              <a:t>Mcneal</a:t>
            </a:r>
            <a:r>
              <a:rPr lang="en-US" sz="1600" b="1" dirty="0">
                <a:solidFill>
                  <a:schemeClr val="bg1"/>
                </a:solidFill>
                <a:latin typeface="Aharoni" panose="02010803020104030203" pitchFamily="2" charset="-79"/>
                <a:cs typeface="Aharoni" panose="02010803020104030203" pitchFamily="2" charset="-79"/>
              </a:rPr>
              <a:t>, PLC Coach</a:t>
            </a:r>
          </a:p>
          <a:p>
            <a:pPr algn="ctr"/>
            <a:r>
              <a:rPr lang="en-US" sz="1600" b="1" dirty="0">
                <a:solidFill>
                  <a:schemeClr val="bg1"/>
                </a:solidFill>
                <a:latin typeface="Aharoni" panose="02010803020104030203" pitchFamily="2" charset="-79"/>
                <a:cs typeface="Aharoni" panose="02010803020104030203" pitchFamily="2" charset="-79"/>
              </a:rPr>
              <a:t>KIERRA PRATT, INSTRUCTIONAL FACILITATOR </a:t>
            </a:r>
          </a:p>
          <a:p>
            <a:pPr algn="ctr"/>
            <a:r>
              <a:rPr lang="en-US" sz="1600" b="1" dirty="0">
                <a:solidFill>
                  <a:schemeClr val="bg1"/>
                </a:solidFill>
                <a:latin typeface="Aharoni"/>
                <a:cs typeface="Aharoni"/>
              </a:rPr>
              <a:t>Trina </a:t>
            </a:r>
            <a:r>
              <a:rPr lang="en-US" sz="1600" b="1" dirty="0" err="1">
                <a:solidFill>
                  <a:schemeClr val="bg1"/>
                </a:solidFill>
                <a:latin typeface="Aharoni"/>
                <a:cs typeface="Aharoni"/>
              </a:rPr>
              <a:t>O'Banner</a:t>
            </a:r>
            <a:r>
              <a:rPr lang="en-US" sz="1600" b="1" dirty="0">
                <a:solidFill>
                  <a:schemeClr val="bg1"/>
                </a:solidFill>
                <a:latin typeface="Aharoni"/>
                <a:cs typeface="Aharoni"/>
              </a:rPr>
              <a:t>, Professional School Counselor</a:t>
            </a:r>
            <a:endParaRPr lang="en-US" sz="1600" b="1" dirty="0">
              <a:solidFill>
                <a:schemeClr val="bg1"/>
              </a:solidFill>
              <a:latin typeface="Aharoni" panose="02010803020104030203" pitchFamily="2" charset="-79"/>
              <a:cs typeface="Aharoni" panose="02010803020104030203" pitchFamily="2" charset="-79"/>
            </a:endParaRPr>
          </a:p>
          <a:p>
            <a:pPr algn="ctr">
              <a:spcAft>
                <a:spcPts val="600"/>
              </a:spcAft>
            </a:pPr>
            <a:endParaRPr lang="en-US" sz="1600" b="1" dirty="0">
              <a:solidFill>
                <a:schemeClr val="bg1"/>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7CE4D3D4-B166-4CE8-B269-FAEE7F3E1FB8}"/>
              </a:ext>
            </a:extLst>
          </p:cNvPr>
          <p:cNvPicPr>
            <a:picLocks noChangeAspect="1"/>
          </p:cNvPicPr>
          <p:nvPr/>
        </p:nvPicPr>
        <p:blipFill rotWithShape="1">
          <a:blip r:embed="rId5"/>
          <a:srcRect t="1828"/>
          <a:stretch/>
        </p:blipFill>
        <p:spPr>
          <a:xfrm>
            <a:off x="202622" y="193964"/>
            <a:ext cx="3010803" cy="2746493"/>
          </a:xfrm>
          <a:prstGeom prst="rect">
            <a:avLst/>
          </a:prstGeom>
        </p:spPr>
      </p:pic>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5BA6-974A-491D-9DB3-CC36A73B38A4}"/>
              </a:ext>
            </a:extLst>
          </p:cNvPr>
          <p:cNvSpPr>
            <a:spLocks noGrp="1"/>
          </p:cNvSpPr>
          <p:nvPr>
            <p:ph type="title"/>
          </p:nvPr>
        </p:nvSpPr>
        <p:spPr>
          <a:xfrm>
            <a:off x="648930" y="629266"/>
            <a:ext cx="9252154" cy="1223983"/>
          </a:xfrm>
        </p:spPr>
        <p:txBody>
          <a:bodyPr>
            <a:normAutofit/>
          </a:bodyPr>
          <a:lstStyle/>
          <a:p>
            <a:r>
              <a:rPr lang="en-US" dirty="0"/>
              <a:t>How will we address our deficits?</a:t>
            </a:r>
            <a:endParaRPr lang="en-US"/>
          </a:p>
        </p:txBody>
      </p:sp>
      <p:sp>
        <p:nvSpPr>
          <p:cNvPr id="3" name="Content Placeholder 2">
            <a:extLst>
              <a:ext uri="{FF2B5EF4-FFF2-40B4-BE49-F238E27FC236}">
                <a16:creationId xmlns:a16="http://schemas.microsoft.com/office/drawing/2014/main" id="{F82BC521-F0DF-4662-B068-262AD4227213}"/>
              </a:ext>
            </a:extLst>
          </p:cNvPr>
          <p:cNvSpPr>
            <a:spLocks noGrp="1"/>
          </p:cNvSpPr>
          <p:nvPr>
            <p:ph idx="1"/>
          </p:nvPr>
        </p:nvSpPr>
        <p:spPr>
          <a:xfrm>
            <a:off x="1103311" y="2052214"/>
            <a:ext cx="5965394" cy="4196185"/>
          </a:xfrm>
        </p:spPr>
        <p:txBody>
          <a:bodyPr vert="horz" lIns="91440" tIns="45720" rIns="91440" bIns="45720" rtlCol="0" anchor="t">
            <a:normAutofit/>
          </a:bodyPr>
          <a:lstStyle/>
          <a:p>
            <a:pPr>
              <a:lnSpc>
                <a:spcPct val="90000"/>
              </a:lnSpc>
            </a:pPr>
            <a:r>
              <a:rPr lang="en-US" sz="1700" dirty="0"/>
              <a:t>RTI2</a:t>
            </a:r>
          </a:p>
          <a:p>
            <a:pPr>
              <a:lnSpc>
                <a:spcPct val="90000"/>
              </a:lnSpc>
            </a:pPr>
            <a:r>
              <a:rPr lang="en-US" sz="1700" dirty="0"/>
              <a:t>HRES Cub Academy (S.W.A.G.)</a:t>
            </a:r>
          </a:p>
          <a:p>
            <a:pPr>
              <a:lnSpc>
                <a:spcPct val="90000"/>
              </a:lnSpc>
            </a:pPr>
            <a:r>
              <a:rPr lang="en-US" sz="1700" dirty="0"/>
              <a:t>Before School Tutoring (Starts September 6)</a:t>
            </a:r>
          </a:p>
          <a:p>
            <a:pPr>
              <a:lnSpc>
                <a:spcPct val="90000"/>
              </a:lnSpc>
            </a:pPr>
            <a:r>
              <a:rPr lang="en-US" sz="1700" dirty="0"/>
              <a:t>ZAP Fridays (Zeros are not permitted!)</a:t>
            </a:r>
          </a:p>
          <a:p>
            <a:pPr>
              <a:lnSpc>
                <a:spcPct val="90000"/>
              </a:lnSpc>
              <a:buClr>
                <a:srgbClr val="8AD0D6"/>
              </a:buClr>
            </a:pPr>
            <a:r>
              <a:rPr lang="en-US" sz="1700" dirty="0"/>
              <a:t>4th Grade In-School Tutoring</a:t>
            </a:r>
          </a:p>
          <a:p>
            <a:pPr>
              <a:lnSpc>
                <a:spcPct val="90000"/>
              </a:lnSpc>
              <a:buClr>
                <a:srgbClr val="8AD0D6"/>
              </a:buClr>
            </a:pPr>
            <a:r>
              <a:rPr lang="en-US" sz="1700" dirty="0"/>
              <a:t>Blended Learning </a:t>
            </a:r>
          </a:p>
          <a:p>
            <a:pPr>
              <a:lnSpc>
                <a:spcPct val="90000"/>
              </a:lnSpc>
              <a:buClr>
                <a:srgbClr val="8AD0D6"/>
              </a:buClr>
            </a:pPr>
            <a:r>
              <a:rPr lang="en-US" sz="1700" dirty="0"/>
              <a:t>Morning Skills Drill from 9:15 to 9:30</a:t>
            </a:r>
          </a:p>
          <a:p>
            <a:pPr marL="0" indent="0">
              <a:lnSpc>
                <a:spcPct val="90000"/>
              </a:lnSpc>
              <a:buClr>
                <a:srgbClr val="8AD0D6"/>
              </a:buClr>
              <a:buNone/>
            </a:pPr>
            <a:endParaRPr lang="en-US" sz="1700" dirty="0"/>
          </a:p>
        </p:txBody>
      </p:sp>
      <p:pic>
        <p:nvPicPr>
          <p:cNvPr id="4" name="Picture 4" descr="Like Bee">
            <a:extLst>
              <a:ext uri="{FF2B5EF4-FFF2-40B4-BE49-F238E27FC236}">
                <a16:creationId xmlns:a16="http://schemas.microsoft.com/office/drawing/2014/main" id="{D38D3A3C-576D-5445-FC4B-4AE7776BB351}"/>
              </a:ext>
            </a:extLst>
          </p:cNvPr>
          <p:cNvPicPr>
            <a:picLocks noChangeAspect="1"/>
          </p:cNvPicPr>
          <p:nvPr/>
        </p:nvPicPr>
        <p:blipFill>
          <a:blip r:embed="rId3"/>
          <a:stretch>
            <a:fillRect/>
          </a:stretch>
        </p:blipFill>
        <p:spPr>
          <a:xfrm flipH="1">
            <a:off x="7534655" y="2145861"/>
            <a:ext cx="4008888" cy="400888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23674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indow, vector graphics&#10;&#10;Description automatically generated">
            <a:extLst>
              <a:ext uri="{FF2B5EF4-FFF2-40B4-BE49-F238E27FC236}">
                <a16:creationId xmlns:a16="http://schemas.microsoft.com/office/drawing/2014/main" id="{6A03028A-56F0-4625-94FF-FC79D55FD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36" y="0"/>
            <a:ext cx="10674927" cy="6056106"/>
          </a:xfrm>
          <a:prstGeom prst="rect">
            <a:avLst/>
          </a:prstGeom>
        </p:spPr>
      </p:pic>
      <p:sp>
        <p:nvSpPr>
          <p:cNvPr id="19458" name="Rectangle 2">
            <a:extLst>
              <a:ext uri="{FF2B5EF4-FFF2-40B4-BE49-F238E27FC236}">
                <a16:creationId xmlns:a16="http://schemas.microsoft.com/office/drawing/2014/main" id="{F386C395-74A8-4F7A-B1D2-F63DBC47433C}"/>
              </a:ext>
            </a:extLst>
          </p:cNvPr>
          <p:cNvSpPr>
            <a:spLocks noGrp="1" noChangeArrowheads="1"/>
          </p:cNvSpPr>
          <p:nvPr>
            <p:ph type="title"/>
          </p:nvPr>
        </p:nvSpPr>
        <p:spPr>
          <a:xfrm>
            <a:off x="4605051" y="2445745"/>
            <a:ext cx="3216926" cy="2225407"/>
          </a:xfrm>
          <a:noFill/>
          <a:ln>
            <a:solidFill>
              <a:srgbClr val="FFFF00"/>
            </a:solidFill>
          </a:ln>
        </p:spPr>
        <p:txBody>
          <a:bodyPr>
            <a:normAutofit/>
          </a:bodyPr>
          <a:lstStyle/>
          <a:p>
            <a:pPr algn="ctr" eaLnBrk="1" hangingPunct="1">
              <a:defRPr/>
            </a:pPr>
            <a:r>
              <a:rPr lang="en-US" b="1" dirty="0">
                <a:solidFill>
                  <a:schemeClr val="bg1"/>
                </a:solidFill>
                <a:latin typeface="Times New Roman" pitchFamily="18" charset="0"/>
              </a:rPr>
              <a:t>Annual Title 1 Overview</a:t>
            </a:r>
            <a:br>
              <a:rPr lang="en-US" b="1" dirty="0">
                <a:solidFill>
                  <a:schemeClr val="bg1"/>
                </a:solidFill>
                <a:latin typeface="Times New Roman" pitchFamily="18" charset="0"/>
              </a:rPr>
            </a:br>
            <a:r>
              <a:rPr lang="en-US" sz="1800" b="1" dirty="0">
                <a:solidFill>
                  <a:schemeClr val="bg1"/>
                </a:solidFill>
                <a:highlight>
                  <a:srgbClr val="FFFF00"/>
                </a:highlight>
                <a:latin typeface="Times New Roman" pitchFamily="18" charset="0"/>
              </a:rPr>
              <a:t>L. Nicole </a:t>
            </a:r>
            <a:r>
              <a:rPr lang="en-US" sz="1800" b="1" dirty="0" err="1">
                <a:solidFill>
                  <a:schemeClr val="bg1"/>
                </a:solidFill>
                <a:highlight>
                  <a:srgbClr val="FFFF00"/>
                </a:highlight>
                <a:latin typeface="Times New Roman" pitchFamily="18" charset="0"/>
              </a:rPr>
              <a:t>Mcneal</a:t>
            </a:r>
            <a:r>
              <a:rPr lang="en-US" sz="1800" b="1" dirty="0">
                <a:solidFill>
                  <a:schemeClr val="bg1"/>
                </a:solidFill>
                <a:highlight>
                  <a:srgbClr val="FFFF00"/>
                </a:highlight>
                <a:latin typeface="Times New Roman" pitchFamily="18" charset="0"/>
              </a:rPr>
              <a:t>, PLC Coach</a:t>
            </a:r>
          </a:p>
        </p:txBody>
      </p:sp>
    </p:spTree>
    <p:extLst>
      <p:ext uri="{BB962C8B-B14F-4D97-AF65-F5344CB8AC3E}">
        <p14:creationId xmlns:p14="http://schemas.microsoft.com/office/powerpoint/2010/main" val="43730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1183231-88BE-EE37-A2AF-7DCA2FE2482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9850" y="359764"/>
            <a:ext cx="4109654" cy="5711252"/>
          </a:xfrm>
          <a:prstGeom prst="rect">
            <a:avLst/>
          </a:prstGeom>
        </p:spPr>
      </p:pic>
      <p:sp>
        <p:nvSpPr>
          <p:cNvPr id="4" name="Text Box 2">
            <a:extLst>
              <a:ext uri="{FF2B5EF4-FFF2-40B4-BE49-F238E27FC236}">
                <a16:creationId xmlns:a16="http://schemas.microsoft.com/office/drawing/2014/main" id="{42190958-D8FE-40EF-A5AC-7609A78F53B2}"/>
              </a:ext>
            </a:extLst>
          </p:cNvPr>
          <p:cNvSpPr txBox="1">
            <a:spLocks noChangeArrowheads="1" noChangeShapeType="1"/>
          </p:cNvSpPr>
          <p:nvPr/>
        </p:nvSpPr>
        <p:spPr bwMode="auto">
          <a:xfrm>
            <a:off x="4339504" y="-408373"/>
            <a:ext cx="7165299" cy="6745574"/>
          </a:xfrm>
          <a:prstGeom prst="rect">
            <a:avLst/>
          </a:prstGeom>
        </p:spPr>
        <p:txBody>
          <a:bodyPr vert="horz" lIns="91440" tIns="45720" rIns="91440" bIns="45720" numCol="1" rtlCol="0"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5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lang="en-US" altLang="en-US" sz="2200" b="1" u="sng" dirty="0">
              <a:gradFill>
                <a:gsLst>
                  <a:gs pos="34000">
                    <a:schemeClr val="tx1">
                      <a:lumMod val="93000"/>
                    </a:schemeClr>
                  </a:gs>
                  <a:gs pos="0">
                    <a:schemeClr val="bg1">
                      <a:lumMod val="25000"/>
                      <a:lumOff val="75000"/>
                    </a:schemeClr>
                  </a:gs>
                  <a:gs pos="100000">
                    <a:schemeClr val="tx1"/>
                  </a:gs>
                </a:gsLst>
                <a:lin ang="4800000" scaled="0"/>
              </a:gradFill>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District/School Progress/AYP</a:t>
            </a:r>
          </a:p>
          <a:p>
            <a:pPr marR="0" lvl="0" defTabSz="914400" fontAlgn="base">
              <a:lnSpc>
                <a:spcPct val="90000"/>
              </a:lnSpc>
              <a:spcBef>
                <a:spcPct val="0"/>
              </a:spcBef>
              <a:spcAft>
                <a:spcPts val="600"/>
              </a:spcAft>
              <a:buClrTx/>
              <a:buSzTx/>
              <a:tabLst/>
            </a:pPr>
            <a:endParaRPr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defTabSz="914400" fontAlgn="base">
              <a:lnSpc>
                <a:spcPct val="90000"/>
              </a:lnSpc>
              <a:spcBef>
                <a:spcPct val="0"/>
              </a:spcBef>
              <a:spcAft>
                <a:spcPts val="600"/>
              </a:spcAft>
            </a:pPr>
            <a:r>
              <a:rPr kumimoji="0" lang="en-US" altLang="en-US"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Under new federal measures for accountability, each school is responsible for a portion of the school district’s AYP AMOs. Students in this subgroup scored in the bottom five percent in the state of Tennessee.</a:t>
            </a:r>
            <a:r>
              <a:rPr lang="en-US" altLang="en-US" dirty="0">
                <a:gradFill>
                  <a:gsLst>
                    <a:gs pos="34000">
                      <a:schemeClr val="tx1">
                        <a:lumMod val="93000"/>
                      </a:schemeClr>
                    </a:gs>
                    <a:gs pos="0">
                      <a:schemeClr val="bg1">
                        <a:lumMod val="25000"/>
                        <a:lumOff val="75000"/>
                      </a:schemeClr>
                    </a:gs>
                    <a:gs pos="100000">
                      <a:schemeClr val="tx1"/>
                    </a:gs>
                  </a:gsLst>
                  <a:lin ang="4800000" scaled="0"/>
                </a:gradFill>
              </a:rPr>
              <a:t> </a:t>
            </a:r>
            <a:r>
              <a:rPr kumimoji="0" lang="en-US" altLang="en-US"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 The school will also provide additional support, such as beginning </a:t>
            </a:r>
            <a:r>
              <a:rPr lang="en-US" altLang="en-US" dirty="0">
                <a:gradFill>
                  <a:gsLst>
                    <a:gs pos="34000">
                      <a:schemeClr val="tx1">
                        <a:lumMod val="93000"/>
                      </a:schemeClr>
                    </a:gs>
                    <a:gs pos="0">
                      <a:schemeClr val="bg1">
                        <a:lumMod val="25000"/>
                        <a:lumOff val="75000"/>
                      </a:schemeClr>
                    </a:gs>
                    <a:gs pos="100000">
                      <a:schemeClr val="tx1"/>
                    </a:gs>
                  </a:gsLst>
                  <a:lin ang="4800000" scaled="0"/>
                </a:gradFill>
              </a:rPr>
              <a:t> tutoring </a:t>
            </a:r>
            <a:r>
              <a:rPr kumimoji="0" lang="en-US" altLang="en-US"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earlier in the school year, and strengthening the School-Wide Intervention Block.</a:t>
            </a:r>
            <a:r>
              <a:rPr lang="en-US" altLang="en-US" dirty="0">
                <a:gradFill>
                  <a:gsLst>
                    <a:gs pos="34000">
                      <a:schemeClr val="tx1">
                        <a:lumMod val="93000"/>
                      </a:schemeClr>
                    </a:gs>
                    <a:gs pos="0">
                      <a:schemeClr val="bg1">
                        <a:lumMod val="25000"/>
                        <a:lumOff val="75000"/>
                      </a:schemeClr>
                    </a:gs>
                    <a:gs pos="100000">
                      <a:schemeClr val="tx1"/>
                    </a:gs>
                  </a:gsLst>
                  <a:lin ang="4800000" scaled="0"/>
                </a:gradFill>
              </a:rPr>
              <a:t> Students will use Reading/Math IXL to review missed standards</a:t>
            </a:r>
            <a:r>
              <a:rPr lang="en-US" altLang="en-US" sz="2200" dirty="0">
                <a:gradFill>
                  <a:gsLst>
                    <a:gs pos="34000">
                      <a:schemeClr val="tx1">
                        <a:lumMod val="93000"/>
                      </a:schemeClr>
                    </a:gs>
                    <a:gs pos="0">
                      <a:schemeClr val="bg1">
                        <a:lumMod val="25000"/>
                        <a:lumOff val="75000"/>
                      </a:schemeClr>
                    </a:gs>
                    <a:gs pos="100000">
                      <a:schemeClr val="tx1"/>
                    </a:gs>
                  </a:gsLst>
                  <a:lin ang="4800000" scaled="0"/>
                </a:gradFill>
              </a:rPr>
              <a:t>.</a:t>
            </a:r>
          </a:p>
          <a:p>
            <a:pPr marR="0" lvl="0" defTabSz="914400" fontAlgn="base">
              <a:lnSpc>
                <a:spcPct val="90000"/>
              </a:lnSpc>
              <a:spcBef>
                <a:spcPct val="0"/>
              </a:spcBef>
              <a:spcAft>
                <a:spcPts val="600"/>
              </a:spcAft>
              <a:buClrTx/>
              <a:buSzTx/>
              <a:tabLst/>
            </a:pPr>
            <a:endParaRPr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School Improvement Plan</a:t>
            </a:r>
          </a:p>
          <a:p>
            <a:pPr marR="0" lvl="0" defTabSz="914400" fontAlgn="base">
              <a:lnSpc>
                <a:spcPct val="90000"/>
              </a:lnSpc>
              <a:spcBef>
                <a:spcPct val="0"/>
              </a:spcBef>
              <a:spcAft>
                <a:spcPts val="600"/>
              </a:spcAft>
              <a:buClrTx/>
              <a:buSzTx/>
              <a:tabLst/>
            </a:pPr>
            <a:endParaRPr lang="en-US" altLang="en-US" sz="22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R="0" lvl="0" defTabSz="914400" fontAlgn="base">
              <a:lnSpc>
                <a:spcPct val="90000"/>
              </a:lnSpc>
              <a:spcBef>
                <a:spcPct val="0"/>
              </a:spcBef>
              <a:spcAft>
                <a:spcPts val="600"/>
              </a:spcAft>
              <a:buClrTx/>
              <a:buSzTx/>
              <a:tabLst/>
            </a:pPr>
            <a:r>
              <a:rPr kumimoji="0" lang="en-US" altLang="en-US"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rPr>
              <a:t>Holmes Road Elementary School maintains a current School Improvement Plan which is updated annually to reflect current data and changing student needs. We solicit your support in bringing ideas for increasing student achievement. A copy of the plan will be made available upon your request in October.</a:t>
            </a:r>
            <a:endParaRPr lang="en-US" altLang="en-US"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500" b="1" i="0" u="sng"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dirty="0">
              <a:ln>
                <a:noFill/>
              </a:ln>
              <a:gradFill>
                <a:gsLst>
                  <a:gs pos="34000">
                    <a:schemeClr val="tx1">
                      <a:lumMod val="93000"/>
                    </a:schemeClr>
                  </a:gs>
                  <a:gs pos="0">
                    <a:schemeClr val="bg1">
                      <a:lumMod val="25000"/>
                      <a:lumOff val="75000"/>
                    </a:schemeClr>
                  </a:gs>
                  <a:gs pos="100000">
                    <a:schemeClr val="tx1"/>
                  </a:gs>
                </a:gsLst>
                <a:lin ang="4800000" scaled="0"/>
              </a:gradFill>
              <a:effectLst/>
            </a:endParaRPr>
          </a:p>
        </p:txBody>
      </p:sp>
    </p:spTree>
    <p:extLst>
      <p:ext uri="{BB962C8B-B14F-4D97-AF65-F5344CB8AC3E}">
        <p14:creationId xmlns:p14="http://schemas.microsoft.com/office/powerpoint/2010/main" val="145713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C384-8422-4068-8C1D-4ECFF86BA5DF}"/>
              </a:ext>
            </a:extLst>
          </p:cNvPr>
          <p:cNvSpPr>
            <a:spLocks noGrp="1"/>
          </p:cNvSpPr>
          <p:nvPr>
            <p:ph type="title"/>
          </p:nvPr>
        </p:nvSpPr>
        <p:spPr>
          <a:xfrm>
            <a:off x="4523016" y="-162194"/>
            <a:ext cx="6651171" cy="1325563"/>
          </a:xfrm>
        </p:spPr>
        <p:txBody>
          <a:bodyPr vert="horz" lIns="91440" tIns="45720" rIns="91440" bIns="45720" rtlCol="0" anchor="ctr">
            <a:normAutofit/>
          </a:bodyPr>
          <a:lstStyle/>
          <a:p>
            <a:r>
              <a:rPr lang="en-US" sz="4200" dirty="0"/>
              <a:t>Annual Title 1 Overview</a:t>
            </a:r>
            <a:br>
              <a:rPr lang="en-US" sz="4200" dirty="0"/>
            </a:br>
            <a:r>
              <a:rPr lang="en-US" sz="1800" dirty="0"/>
              <a:t>Lashonda </a:t>
            </a:r>
            <a:r>
              <a:rPr lang="en-US" sz="1800" dirty="0" err="1"/>
              <a:t>Mcneal</a:t>
            </a:r>
            <a:r>
              <a:rPr lang="en-US" sz="1800" dirty="0"/>
              <a:t>, PLC Coach</a:t>
            </a:r>
          </a:p>
        </p:txBody>
      </p:sp>
      <p:pic>
        <p:nvPicPr>
          <p:cNvPr id="10" name="Content Placeholder 9">
            <a:extLst>
              <a:ext uri="{FF2B5EF4-FFF2-40B4-BE49-F238E27FC236}">
                <a16:creationId xmlns:a16="http://schemas.microsoft.com/office/drawing/2014/main" id="{49F37576-B001-4725-95D0-FFA3605E08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5" r="15161"/>
          <a:stretch/>
        </p:blipFill>
        <p:spPr>
          <a:xfrm>
            <a:off x="20" y="10"/>
            <a:ext cx="4343380" cy="6857990"/>
          </a:xfrm>
          <a:prstGeom prst="rect">
            <a:avLst/>
          </a:prstGeom>
        </p:spPr>
      </p:pic>
      <p:sp>
        <p:nvSpPr>
          <p:cNvPr id="5" name="Text Box 3">
            <a:extLst>
              <a:ext uri="{FF2B5EF4-FFF2-40B4-BE49-F238E27FC236}">
                <a16:creationId xmlns:a16="http://schemas.microsoft.com/office/drawing/2014/main" id="{ACF40C46-E1CB-4DCE-8CFD-AA63FC2F1F28}"/>
              </a:ext>
            </a:extLst>
          </p:cNvPr>
          <p:cNvSpPr txBox="1">
            <a:spLocks noChangeArrowheads="1" noChangeShapeType="1"/>
          </p:cNvSpPr>
          <p:nvPr/>
        </p:nvSpPr>
        <p:spPr bwMode="auto">
          <a:xfrm>
            <a:off x="4343400" y="1001165"/>
            <a:ext cx="7848580" cy="6278866"/>
          </a:xfrm>
          <a:prstGeom prst="rect">
            <a:avLst/>
          </a:prstGeom>
        </p:spPr>
        <p:txBody>
          <a:bodyPr vert="horz" lIns="91440" tIns="45720" rIns="91440" bIns="45720" numCol="1" rtlCol="0" anchorCtr="0" compatLnSpc="1">
            <a:prstTxWarp prst="textNoShape">
              <a:avLst/>
            </a:prstTxWarp>
            <a:normAutofit fontScale="25000" lnSpcReduction="20000"/>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0" defTabSz="914400" fontAlgn="base">
              <a:lnSpc>
                <a:spcPct val="90000"/>
              </a:lnSpc>
              <a:spcBef>
                <a:spcPct val="0"/>
              </a:spcBef>
              <a:spcAft>
                <a:spcPts val="600"/>
              </a:spcAft>
              <a:buClrTx/>
              <a:buSzTx/>
              <a:tabLst/>
            </a:pPr>
            <a:r>
              <a:rPr kumimoji="0"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Additional Parent Meetings</a:t>
            </a:r>
            <a:endParaRPr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1" indent="-228600" defTabSz="914400" fontAlgn="base">
              <a:lnSpc>
                <a:spcPct val="90000"/>
              </a:lnSpc>
              <a:spcBef>
                <a:spcPct val="0"/>
              </a:spcBef>
              <a:spcAft>
                <a:spcPts val="600"/>
              </a:spcAft>
              <a:buClrTx/>
              <a:buSzPts val="1000"/>
              <a:buFont typeface="Arial" panose="020B0604020202020204" pitchFamily="34" charset="0"/>
              <a:buChar char="•"/>
              <a:tabLst/>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Annual Title I Parent Meetings</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1" indent="-228600" defTabSz="914400" fontAlgn="base">
              <a:lnSpc>
                <a:spcPct val="90000"/>
              </a:lnSpc>
              <a:spcBef>
                <a:spcPct val="0"/>
              </a:spcBef>
              <a:spcAft>
                <a:spcPts val="600"/>
              </a:spcAft>
              <a:buClrTx/>
              <a:buSzPts val="1000"/>
              <a:buFont typeface="Arial" panose="020B0604020202020204" pitchFamily="34" charset="0"/>
              <a:buChar char="•"/>
              <a:tabLst/>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Parent Trainings (TBA)</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1" indent="-228600" defTabSz="914400" fontAlgn="base">
              <a:lnSpc>
                <a:spcPct val="90000"/>
              </a:lnSpc>
              <a:spcBef>
                <a:spcPct val="0"/>
              </a:spcBef>
              <a:spcAft>
                <a:spcPts val="600"/>
              </a:spcAft>
              <a:buClrTx/>
              <a:buSzPts val="1000"/>
              <a:buFont typeface="Arial" panose="020B0604020202020204" pitchFamily="34" charset="0"/>
              <a:buChar char="•"/>
              <a:tabLst/>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Curriculum </a:t>
            </a:r>
            <a:r>
              <a:rPr kumimoji="0" lang="en-US" altLang="en-US" sz="72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Night(s)</a:t>
            </a:r>
            <a:endParaRPr lang="en-US" altLang="en-US" sz="72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0" defTabSz="914400" fontAlgn="base">
              <a:lnSpc>
                <a:spcPct val="90000"/>
              </a:lnSpc>
              <a:spcBef>
                <a:spcPct val="0"/>
              </a:spcBef>
              <a:spcAft>
                <a:spcPts val="600"/>
              </a:spcAft>
              <a:buClrTx/>
              <a:buSzTx/>
              <a:tabLst/>
            </a:pPr>
            <a:r>
              <a:rPr kumimoji="0"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Parents’ Right to Know</a:t>
            </a:r>
            <a:endParaRPr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0" defTabSz="914400" fontAlgn="base">
              <a:lnSpc>
                <a:spcPct val="90000"/>
              </a:lnSpc>
              <a:spcBef>
                <a:spcPct val="0"/>
              </a:spcBef>
              <a:spcAft>
                <a:spcPts val="600"/>
              </a:spcAft>
              <a:buClrTx/>
              <a:buSzTx/>
              <a:tabLst/>
            </a:pPr>
            <a:r>
              <a:rPr kumimoji="0" lang="en-US" altLang="en-US" sz="50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All parents have the right to request the following:</a:t>
            </a:r>
            <a:endParaRPr lang="en-US" altLang="en-US" sz="50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 teacher’s professional qualifications, licensure, grade(s) certification, waivers</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p>
          <a:p>
            <a:pPr marR="0" lvl="1" indent="-228600" defTabSz="914400" fontAlgn="base">
              <a:lnSpc>
                <a:spcPct val="90000"/>
              </a:lnSpc>
              <a:spcBef>
                <a:spcPct val="0"/>
              </a:spcBef>
              <a:spcAft>
                <a:spcPts val="600"/>
              </a:spcAft>
              <a:buClrTx/>
              <a:buSzPts val="1000"/>
              <a:buFont typeface="Arial" panose="020B0604020202020204" pitchFamily="34" charset="0"/>
              <a:buChar char="•"/>
              <a:tabLst/>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 teacher’s baccalaureate and/or graduate degree, fields of endorsement, previous teaching experience</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 paraprofessional’s qualifications</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An annual notice of Student Education Records Privacy and notice for disclosure of School Directory Information</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An assurance that their child’s name, address and telephone listing not be released to military recruiters</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50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R="0" lvl="0" defTabSz="914400" fontAlgn="base">
              <a:lnSpc>
                <a:spcPct val="90000"/>
              </a:lnSpc>
              <a:spcBef>
                <a:spcPct val="0"/>
              </a:spcBef>
              <a:spcAft>
                <a:spcPts val="600"/>
              </a:spcAft>
              <a:buClrTx/>
              <a:buSzTx/>
              <a:tabLst/>
            </a:pPr>
            <a:r>
              <a:rPr kumimoji="0"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All parents should receive the following:</a:t>
            </a:r>
            <a:endParaRPr lang="en-US" altLang="en-US" sz="7200" b="1" i="0" u="sng"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Their child’s level of achievement on each of the state’s academic assessments</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Notification of right to transfer their child to another school in the district if the student becomes the victim </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of a violent crime or is assigned to an unsafe school</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District Family Involvement Policy and School Parent Involvement Policy</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endParaRPr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lvl="1" indent="-228600" defTabSz="914400" fontAlgn="base">
              <a:lnSpc>
                <a:spcPct val="90000"/>
              </a:lnSpc>
              <a:spcBef>
                <a:spcPct val="0"/>
              </a:spcBef>
              <a:spcAft>
                <a:spcPts val="600"/>
              </a:spcAft>
              <a:buSzPts val="1000"/>
              <a:buFont typeface="Arial" panose="020B0604020202020204" pitchFamily="34" charset="0"/>
              <a:buChar char="•"/>
            </a:pP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Their right to public school choice, Supplemental Educational Services and more effective involvement if their</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child’s</a:t>
            </a:r>
            <a:r>
              <a:rPr lang="en-US" alt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kumimoji="0" lang="en-US" altLang="en-US" sz="64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school is identified for school improvement</a:t>
            </a:r>
            <a:endParaRPr lang="en-US" sz="6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9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9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900" b="0" i="0" u="none" strike="noStrike" cap="none"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p:txBody>
      </p:sp>
    </p:spTree>
    <p:extLst>
      <p:ext uri="{BB962C8B-B14F-4D97-AF65-F5344CB8AC3E}">
        <p14:creationId xmlns:p14="http://schemas.microsoft.com/office/powerpoint/2010/main" val="7185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2E19-D931-4D7C-A5F8-FCD3E86636D4}"/>
              </a:ext>
            </a:extLst>
          </p:cNvPr>
          <p:cNvSpPr>
            <a:spLocks noGrp="1"/>
          </p:cNvSpPr>
          <p:nvPr>
            <p:ph type="title"/>
          </p:nvPr>
        </p:nvSpPr>
        <p:spPr>
          <a:xfrm>
            <a:off x="1398469" y="184274"/>
            <a:ext cx="10515600" cy="1325563"/>
          </a:xfrm>
        </p:spPr>
        <p:txBody>
          <a:bodyPr>
            <a:normAutofit/>
          </a:bodyPr>
          <a:lstStyle/>
          <a:p>
            <a:pPr algn="ctr"/>
            <a:r>
              <a:rPr lang="en-US" dirty="0">
                <a:latin typeface="Aharoni" panose="02010803020104030203" pitchFamily="2" charset="-79"/>
                <a:cs typeface="Aharoni" panose="02010803020104030203" pitchFamily="2" charset="-79"/>
              </a:rPr>
              <a:t>Annual Title 1 Overview</a:t>
            </a:r>
            <a:br>
              <a:rPr lang="en-US" dirty="0"/>
            </a:br>
            <a:r>
              <a:rPr lang="en-US" sz="1600" dirty="0"/>
              <a:t>Lashonda </a:t>
            </a:r>
            <a:r>
              <a:rPr lang="en-US" sz="1600" dirty="0" err="1"/>
              <a:t>Mcneal</a:t>
            </a:r>
            <a:r>
              <a:rPr lang="en-US" sz="1600" dirty="0"/>
              <a:t>, PLC Coach</a:t>
            </a:r>
          </a:p>
        </p:txBody>
      </p:sp>
      <p:pic>
        <p:nvPicPr>
          <p:cNvPr id="6" name="Content Placeholder 5">
            <a:extLst>
              <a:ext uri="{FF2B5EF4-FFF2-40B4-BE49-F238E27FC236}">
                <a16:creationId xmlns:a16="http://schemas.microsoft.com/office/drawing/2014/main" id="{140AC8E3-D099-42E6-8823-B5602B09A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36" y="23802"/>
            <a:ext cx="2422389" cy="6810395"/>
          </a:xfrm>
        </p:spPr>
      </p:pic>
      <p:sp>
        <p:nvSpPr>
          <p:cNvPr id="5" name="Text Box 5">
            <a:extLst>
              <a:ext uri="{FF2B5EF4-FFF2-40B4-BE49-F238E27FC236}">
                <a16:creationId xmlns:a16="http://schemas.microsoft.com/office/drawing/2014/main" id="{40F448E4-8E59-4E3A-BDA1-1FA0660B09E7}"/>
              </a:ext>
            </a:extLst>
          </p:cNvPr>
          <p:cNvSpPr txBox="1">
            <a:spLocks noChangeArrowheads="1" noChangeShapeType="1"/>
          </p:cNvSpPr>
          <p:nvPr/>
        </p:nvSpPr>
        <p:spPr bwMode="auto">
          <a:xfrm>
            <a:off x="2550137" y="1404906"/>
            <a:ext cx="9279819" cy="5163889"/>
          </a:xfrm>
          <a:prstGeom prst="rect">
            <a:avLst/>
          </a:prstGeom>
          <a:solidFill>
            <a:schemeClr val="tx1"/>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Century Gothic" panose="020B0502020202020204" pitchFamily="34" charset="0"/>
              </a:rPr>
              <a:t>Teacher Qualifications</a:t>
            </a:r>
            <a:endParaRPr lang="en-US" altLang="en-US" sz="2000" b="1" i="0" u="sng" strike="noStrike" cap="none" normalizeH="0" baseline="0" dirty="0">
              <a:ln>
                <a:noFill/>
              </a:ln>
              <a:solidFill>
                <a:srgbClr val="000000"/>
              </a:solidFill>
              <a:effectLst/>
              <a:latin typeface="Century Gothic" panose="020B0502020202020204" pitchFamily="34" charset="0"/>
            </a:endParaRPr>
          </a:p>
          <a:p>
            <a:pPr algn="just" defTabSz="914400" eaLnBrk="0" fontAlgn="base" hangingPunct="0">
              <a:spcBef>
                <a:spcPct val="0"/>
              </a:spcBef>
              <a:spcAft>
                <a:spcPct val="0"/>
              </a:spcAft>
            </a:pPr>
            <a:r>
              <a:rPr kumimoji="0" lang="en-US" altLang="en-US" sz="2000" b="0" i="0" u="none" strike="noStrike" cap="none" normalizeH="0" baseline="0" dirty="0">
                <a:ln>
                  <a:noFill/>
                </a:ln>
                <a:solidFill>
                  <a:srgbClr val="000000"/>
                </a:solidFill>
                <a:effectLst/>
                <a:latin typeface="Century Gothic"/>
              </a:rPr>
              <a:t>All teachers hold a state-issued teaching certificate or permit.</a:t>
            </a:r>
            <a:r>
              <a:rPr lang="en-US" altLang="en-US" sz="2000" dirty="0">
                <a:solidFill>
                  <a:srgbClr val="000000"/>
                </a:solidFill>
                <a:latin typeface="Century Gothic"/>
              </a:rPr>
              <a:t> </a:t>
            </a:r>
            <a:r>
              <a:rPr lang="en-US" altLang="en-US" sz="2000" dirty="0">
                <a:solidFill>
                  <a:schemeClr val="bg1"/>
                </a:solidFill>
                <a:latin typeface="Century Gothic"/>
              </a:rPr>
              <a:t>We currently have a Certified Sub in one of our 3rd Grade math classes and our Pre-K Sped class.</a:t>
            </a:r>
            <a:endParaRPr lang="en-US" altLang="en-US" sz="2000" b="0" i="0" u="none" strike="noStrike" cap="none" normalizeH="0" baseline="0" dirty="0">
              <a:ln>
                <a:noFill/>
              </a:ln>
              <a:solidFill>
                <a:schemeClr val="bg1"/>
              </a:solidFill>
              <a:effectLst/>
              <a:latin typeface="Century Gothic"/>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Century Gothic" panose="020B0502020202020204" pitchFamily="34" charset="0"/>
              </a:rPr>
              <a:t>Title I School Status</a:t>
            </a:r>
            <a:endParaRPr lang="en-US" altLang="en-US" sz="2000" b="1" i="0" u="sng"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Holmes Road Elementary operates a School-wide Title I program.</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i="0" u="sng"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Century Gothic" panose="020B0502020202020204" pitchFamily="34" charset="0"/>
              </a:rPr>
              <a:t>School/Parent Compact</a:t>
            </a:r>
            <a:endParaRPr lang="en-US" altLang="en-US" sz="2000" b="1" i="0" u="sng" strike="noStrike" cap="none" normalizeH="0" baseline="0" dirty="0">
              <a:ln>
                <a:noFill/>
              </a:ln>
              <a:solidFill>
                <a:srgbClr val="000000"/>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Federal law requires us to distribute our School/Parent Compact to parents to ensure their involvement in their children’s educational process. This document is located on the school’s website and distributed with the next textbook pick-up.</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algn="ctr"/>
            <a:r>
              <a:rPr lang="en-US" b="1" u="sng" dirty="0">
                <a:solidFill>
                  <a:schemeClr val="bg1"/>
                </a:solidFill>
                <a:latin typeface="Century Gothic" panose="020B0502020202020204" pitchFamily="34" charset="0"/>
              </a:rPr>
              <a:t>Family Engagement</a:t>
            </a:r>
            <a:endParaRPr lang="en-US" dirty="0">
              <a:solidFill>
                <a:schemeClr val="bg1"/>
              </a:solidFill>
              <a:latin typeface="Century Gothic" panose="020B0502020202020204" pitchFamily="34" charset="0"/>
            </a:endParaRPr>
          </a:p>
          <a:p>
            <a:pPr algn="ctr"/>
            <a:r>
              <a:rPr lang="en-US" dirty="0">
                <a:solidFill>
                  <a:schemeClr val="bg1"/>
                </a:solidFill>
                <a:latin typeface="Century Gothic" panose="020B0502020202020204" pitchFamily="34" charset="0"/>
              </a:rPr>
              <a:t>SCS Policy 7009</a:t>
            </a:r>
          </a:p>
          <a:p>
            <a:pPr algn="ctr"/>
            <a:r>
              <a:rPr lang="en-US" dirty="0">
                <a:solidFill>
                  <a:schemeClr val="bg1"/>
                </a:solidFill>
                <a:latin typeface="Century Gothic" panose="020B0502020202020204" pitchFamily="34" charset="0"/>
              </a:rPr>
              <a:t>Federal law</a:t>
            </a:r>
            <a:endParaRPr lang="en-US" altLang="en-US" sz="1200" b="1" i="0" u="sng" strike="noStrike" cap="none" normalizeH="0" baseline="0" dirty="0">
              <a:ln>
                <a:noFill/>
              </a:ln>
              <a:solidFill>
                <a:schemeClr val="bg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a:ln>
                <a:noFill/>
              </a:ln>
              <a:solidFill>
                <a:srgbClr val="000000"/>
              </a:solidFill>
              <a:effectLst/>
              <a:latin typeface="Ink Free" panose="03080402000500000000"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Ink Free" panose="03080402000500000000"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69499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2426-203B-4870-AB2B-8C502C0E8901}"/>
              </a:ext>
            </a:extLst>
          </p:cNvPr>
          <p:cNvSpPr>
            <a:spLocks noGrp="1"/>
          </p:cNvSpPr>
          <p:nvPr>
            <p:ph type="title"/>
          </p:nvPr>
        </p:nvSpPr>
        <p:spPr/>
        <p:txBody>
          <a:bodyPr>
            <a:normAutofit/>
          </a:bodyPr>
          <a:lstStyle/>
          <a:p>
            <a:pPr algn="ctr"/>
            <a:r>
              <a:rPr lang="en-US" sz="4800" dirty="0">
                <a:latin typeface="Aharoni" panose="02010803020104030203" pitchFamily="2" charset="-79"/>
                <a:cs typeface="Aharoni" panose="02010803020104030203" pitchFamily="2" charset="-79"/>
              </a:rPr>
              <a:t>Annual Title 1 Overview</a:t>
            </a:r>
            <a:br>
              <a:rPr lang="en-US" sz="4200" dirty="0"/>
            </a:br>
            <a:r>
              <a:rPr lang="en-US" sz="1800" dirty="0"/>
              <a:t>Lashonda </a:t>
            </a:r>
            <a:r>
              <a:rPr lang="en-US" sz="1800" dirty="0" err="1"/>
              <a:t>Mcneal</a:t>
            </a:r>
            <a:r>
              <a:rPr lang="en-US" sz="1800" dirty="0"/>
              <a:t>, PLC Coach</a:t>
            </a:r>
          </a:p>
        </p:txBody>
      </p:sp>
      <p:sp>
        <p:nvSpPr>
          <p:cNvPr id="3" name="Content Placeholder 2">
            <a:extLst>
              <a:ext uri="{FF2B5EF4-FFF2-40B4-BE49-F238E27FC236}">
                <a16:creationId xmlns:a16="http://schemas.microsoft.com/office/drawing/2014/main" id="{46A09787-3140-44CD-BC95-238BB0C5D957}"/>
              </a:ext>
            </a:extLst>
          </p:cNvPr>
          <p:cNvSpPr>
            <a:spLocks noGrp="1"/>
          </p:cNvSpPr>
          <p:nvPr>
            <p:ph idx="1"/>
          </p:nvPr>
        </p:nvSpPr>
        <p:spPr>
          <a:xfrm>
            <a:off x="6096000" y="1690688"/>
            <a:ext cx="5859439" cy="4714593"/>
          </a:xfrm>
          <a:solidFill>
            <a:schemeClr val="tx1"/>
          </a:solidFill>
        </p:spPr>
        <p:txBody>
          <a:bodyPr vert="horz" lIns="91440" tIns="45720" rIns="91440" bIns="45720" rtlCol="0">
            <a:normAutofit fontScale="85000" lnSpcReduction="10000"/>
          </a:bodyPr>
          <a:lstStyle/>
          <a:p>
            <a:pPr marL="0" marR="0" lvl="0" indent="0" defTabSz="914400" rtl="0" eaLnBrk="0" fontAlgn="base" latinLnBrk="0" hangingPunct="0">
              <a:spcBef>
                <a:spcPct val="0"/>
              </a:spcBef>
              <a:spcAft>
                <a:spcPts val="600"/>
              </a:spcAft>
              <a:buClrTx/>
              <a:buSzTx/>
              <a:buFontTx/>
              <a:buNone/>
              <a:tabLst/>
            </a:pPr>
            <a:r>
              <a:rPr kumimoji="0" lang="en-US" altLang="en-US" sz="2000" b="1" i="0" u="sng" strike="noStrike" cap="none" normalizeH="0" baseline="0" dirty="0">
                <a:ln>
                  <a:noFill/>
                </a:ln>
                <a:solidFill>
                  <a:schemeClr val="bg1"/>
                </a:solidFill>
                <a:effectLst/>
                <a:latin typeface="Century Gothic" panose="020B0502020202020204" pitchFamily="34" charset="0"/>
              </a:rPr>
              <a:t>Family Engagement</a:t>
            </a:r>
            <a:endParaRPr lang="en-US" altLang="en-US" sz="2000" b="1" i="0" u="sng" strike="noStrike" cap="none" normalizeH="0" baseline="0" dirty="0">
              <a:ln>
                <a:noFill/>
              </a:ln>
              <a:solidFill>
                <a:schemeClr val="bg1"/>
              </a:solidFill>
              <a:effectLst/>
              <a:latin typeface="Century Gothic" panose="020B0502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2000" b="1" i="0" u="none" strike="noStrike" cap="none" normalizeH="0" baseline="0" dirty="0">
                <a:ln>
                  <a:noFill/>
                </a:ln>
                <a:solidFill>
                  <a:schemeClr val="bg1"/>
                </a:solidFill>
                <a:effectLst/>
                <a:latin typeface="Century Gothic" panose="020B0502020202020204" pitchFamily="34" charset="0"/>
              </a:rPr>
              <a:t>SCS Policy 7009</a:t>
            </a:r>
            <a:endParaRPr lang="en-US" altLang="en-US" sz="2000" b="1" i="0" u="none" strike="noStrike" cap="none" normalizeH="0" baseline="0" dirty="0">
              <a:ln>
                <a:noFill/>
              </a:ln>
              <a:solidFill>
                <a:schemeClr val="bg1"/>
              </a:solidFill>
              <a:effectLst/>
              <a:latin typeface="Century Gothic" panose="020B0502020202020204" pitchFamily="34" charset="0"/>
            </a:endParaRPr>
          </a:p>
          <a:p>
            <a:pPr defTabSz="914400" eaLnBrk="0" fontAlgn="base" hangingPunct="0">
              <a:spcBef>
                <a:spcPct val="0"/>
              </a:spcBef>
              <a:spcAft>
                <a:spcPts val="600"/>
              </a:spcAft>
            </a:pPr>
            <a:r>
              <a:rPr kumimoji="0" lang="en-US" altLang="en-US" sz="2000" b="0" i="0" u="none" strike="noStrike" cap="none" normalizeH="0" baseline="0" dirty="0">
                <a:ln>
                  <a:noFill/>
                </a:ln>
                <a:solidFill>
                  <a:schemeClr val="bg1"/>
                </a:solidFill>
                <a:effectLst/>
                <a:latin typeface="Century Gothic" panose="020B0502020202020204" pitchFamily="34" charset="0"/>
              </a:rPr>
              <a:t>Federal law requires us to distribute our Family Engagement Plan to parents to ensure their involvement in their children’s educational process. This document will be distributed during the next book pick-up</a:t>
            </a:r>
            <a:r>
              <a:rPr lang="en-US" altLang="en-US" sz="2000" dirty="0">
                <a:solidFill>
                  <a:schemeClr val="bg1"/>
                </a:solidFill>
                <a:latin typeface="Century Gothic" panose="020B0502020202020204" pitchFamily="34" charset="0"/>
              </a:rPr>
              <a:t> </a:t>
            </a:r>
            <a:r>
              <a:rPr kumimoji="0" lang="en-US" altLang="en-US" sz="2000" b="0" i="0" u="none" strike="noStrike" cap="none" normalizeH="0" baseline="0" dirty="0">
                <a:ln>
                  <a:noFill/>
                </a:ln>
                <a:solidFill>
                  <a:schemeClr val="bg1"/>
                </a:solidFill>
                <a:effectLst/>
                <a:latin typeface="Century Gothic" panose="020B0502020202020204" pitchFamily="34" charset="0"/>
              </a:rPr>
              <a:t> It is also located on the school’s website.</a:t>
            </a:r>
            <a:r>
              <a:rPr lang="en-US" altLang="en-US" sz="2000" dirty="0">
                <a:solidFill>
                  <a:schemeClr val="bg1"/>
                </a:solidFill>
                <a:latin typeface="Century Gothic" panose="020B0502020202020204" pitchFamily="34" charset="0"/>
              </a:rPr>
              <a:t> </a:t>
            </a:r>
            <a:endParaRPr lang="en-US" altLang="en-US" sz="2000" b="0" i="0" u="none" strike="noStrike" cap="none" normalizeH="0" baseline="0" dirty="0">
              <a:ln>
                <a:noFill/>
              </a:ln>
              <a:solidFill>
                <a:schemeClr val="bg1"/>
              </a:solidFill>
              <a:effectLst/>
              <a:latin typeface="Century Gothic" panose="020B0502020202020204" pitchFamily="34" charset="0"/>
            </a:endParaRPr>
          </a:p>
          <a:p>
            <a:pPr marL="0" marR="0" lvl="0" indent="0" defTabSz="914400" rtl="0" eaLnBrk="0" fontAlgn="base" latinLnBrk="0" hangingPunct="0">
              <a:spcBef>
                <a:spcPct val="0"/>
              </a:spcBef>
              <a:spcAft>
                <a:spcPts val="600"/>
              </a:spcAft>
              <a:buClrTx/>
              <a:buSzTx/>
              <a:buFontTx/>
              <a:buNone/>
              <a:tabLst/>
            </a:pPr>
            <a:endParaRPr lang="en-US" altLang="en-US" sz="2000" b="1" i="0" u="sng" strike="noStrike" cap="none" normalizeH="0" baseline="0" dirty="0">
              <a:ln>
                <a:noFill/>
              </a:ln>
              <a:solidFill>
                <a:schemeClr val="bg1"/>
              </a:solidFill>
              <a:effectLst/>
              <a:latin typeface="Century Gothic" panose="020B0502020202020204" pitchFamily="34" charset="0"/>
            </a:endParaRPr>
          </a:p>
          <a:p>
            <a:pPr defTabSz="914400">
              <a:spcBef>
                <a:spcPct val="0"/>
              </a:spcBef>
              <a:spcAft>
                <a:spcPts val="600"/>
              </a:spcAft>
            </a:pPr>
            <a:endParaRPr lang="en-US" altLang="en-US" sz="2000" b="1" u="sng" dirty="0">
              <a:solidFill>
                <a:schemeClr val="bg1"/>
              </a:solidFill>
              <a:latin typeface="Century Gothic" panose="020B0502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2000" b="1" i="0" u="sng" strike="noStrike" cap="none" normalizeH="0" baseline="0" dirty="0">
                <a:ln>
                  <a:noFill/>
                </a:ln>
                <a:solidFill>
                  <a:schemeClr val="bg1"/>
                </a:solidFill>
                <a:effectLst/>
                <a:latin typeface="Century Gothic" panose="020B0502020202020204" pitchFamily="34" charset="0"/>
              </a:rPr>
              <a:t>Reporting of Pupil Progress</a:t>
            </a:r>
            <a:endParaRPr lang="en-US" altLang="en-US" sz="2000" b="1" i="0" u="sng" strike="noStrike" cap="none" normalizeH="0" baseline="0" dirty="0">
              <a:ln>
                <a:noFill/>
              </a:ln>
              <a:solidFill>
                <a:schemeClr val="bg1"/>
              </a:solidFill>
              <a:effectLst/>
              <a:latin typeface="Century Gothic" panose="020B0502020202020204" pitchFamily="34" charset="0"/>
            </a:endParaRPr>
          </a:p>
          <a:p>
            <a:pPr defTabSz="914400" eaLnBrk="0" fontAlgn="base" hangingPunct="0">
              <a:spcBef>
                <a:spcPct val="0"/>
              </a:spcBef>
              <a:spcAft>
                <a:spcPts val="600"/>
              </a:spcAft>
            </a:pPr>
            <a:r>
              <a:rPr kumimoji="0" lang="en-US" altLang="en-US" sz="2000" b="0" i="0" u="none" strike="noStrike" cap="none" normalizeH="0" baseline="0" dirty="0">
                <a:ln>
                  <a:noFill/>
                </a:ln>
                <a:solidFill>
                  <a:schemeClr val="bg1"/>
                </a:solidFill>
                <a:effectLst/>
                <a:latin typeface="Century Gothic" panose="020B0502020202020204" pitchFamily="34" charset="0"/>
              </a:rPr>
              <a:t>Pupil progress is reported through Progress </a:t>
            </a:r>
            <a:r>
              <a:rPr lang="en-US" altLang="en-US" sz="2000" dirty="0">
                <a:solidFill>
                  <a:schemeClr val="bg1"/>
                </a:solidFill>
                <a:latin typeface="Century Gothic" panose="020B0502020202020204" pitchFamily="34" charset="0"/>
              </a:rPr>
              <a:t>Reports and Report</a:t>
            </a:r>
            <a:r>
              <a:rPr kumimoji="0" lang="en-US" altLang="en-US" sz="2000" b="0" i="0" u="none" strike="noStrike" cap="none" normalizeH="0" baseline="0" dirty="0">
                <a:ln>
                  <a:noFill/>
                </a:ln>
                <a:solidFill>
                  <a:schemeClr val="bg1"/>
                </a:solidFill>
                <a:effectLst/>
                <a:latin typeface="Century Gothic" panose="020B0502020202020204" pitchFamily="34" charset="0"/>
              </a:rPr>
              <a:t> </a:t>
            </a:r>
            <a:r>
              <a:rPr lang="en-US" altLang="en-US" sz="2000" dirty="0">
                <a:solidFill>
                  <a:schemeClr val="bg1"/>
                </a:solidFill>
                <a:latin typeface="Century Gothic" panose="020B0502020202020204" pitchFamily="34" charset="0"/>
              </a:rPr>
              <a:t>Cards.  IXL reports, I-Ready Diagnostic reports, Performance Matters, Illuminate</a:t>
            </a:r>
            <a:r>
              <a:rPr kumimoji="0" lang="en-US" altLang="en-US" sz="2000" b="0" i="0" u="none" strike="noStrike" cap="none" normalizeH="0" baseline="0" dirty="0">
                <a:ln>
                  <a:noFill/>
                </a:ln>
                <a:solidFill>
                  <a:schemeClr val="bg1"/>
                </a:solidFill>
                <a:effectLst/>
                <a:latin typeface="Century Gothic" panose="020B0502020202020204" pitchFamily="34" charset="0"/>
              </a:rPr>
              <a:t> reports for </a:t>
            </a:r>
            <a:r>
              <a:rPr lang="en-US" altLang="en-US" sz="2000" dirty="0">
                <a:solidFill>
                  <a:schemeClr val="bg1"/>
                </a:solidFill>
                <a:latin typeface="Century Gothic" panose="020B0502020202020204" pitchFamily="34" charset="0"/>
              </a:rPr>
              <a:t>intervention, and</a:t>
            </a:r>
            <a:r>
              <a:rPr kumimoji="0" lang="en-US" altLang="en-US" sz="2000" b="0" i="0" u="none" strike="noStrike" cap="none" normalizeH="0" baseline="0" dirty="0">
                <a:ln>
                  <a:noFill/>
                </a:ln>
                <a:solidFill>
                  <a:schemeClr val="bg1"/>
                </a:solidFill>
                <a:effectLst/>
                <a:latin typeface="Century Gothic" panose="020B0502020202020204" pitchFamily="34" charset="0"/>
              </a:rPr>
              <a:t> classroom teacher contact (via phone, print, or email</a:t>
            </a:r>
            <a:r>
              <a:rPr lang="en-US" altLang="en-US" sz="2000" dirty="0">
                <a:solidFill>
                  <a:schemeClr val="bg1"/>
                </a:solidFill>
                <a:latin typeface="Century Gothic" panose="020B0502020202020204" pitchFamily="34" charset="0"/>
              </a:rPr>
              <a:t>) will be used as reporting resources as well.</a:t>
            </a:r>
            <a:endParaRPr lang="en-US" altLang="en-US" sz="2000" b="0" i="0" u="none" strike="noStrike" cap="none" normalizeH="0" baseline="0" dirty="0">
              <a:ln>
                <a:noFill/>
              </a:ln>
              <a:solidFill>
                <a:schemeClr val="bg1"/>
              </a:solidFill>
              <a:effectLst/>
              <a:latin typeface="Century Gothic" panose="020B0502020202020204" pitchFamily="34" charset="0"/>
            </a:endParaRPr>
          </a:p>
          <a:p>
            <a:pPr marL="0" marR="0" lvl="0" indent="0" defTabSz="914400" rtl="0" eaLnBrk="0" fontAlgn="base" latinLnBrk="0" hangingPunct="0">
              <a:spcBef>
                <a:spcPct val="0"/>
              </a:spcBef>
              <a:spcAft>
                <a:spcPts val="600"/>
              </a:spcAft>
              <a:buClrTx/>
              <a:buSzTx/>
              <a:buFontTx/>
              <a:buNone/>
              <a:tabLst/>
            </a:pPr>
            <a:endParaRPr kumimoji="0" lang="en-US" altLang="en-US" sz="1500" b="0" i="0" u="none" strike="noStrike" cap="none" normalizeH="0" baseline="0" dirty="0">
              <a:ln>
                <a:noFill/>
              </a:ln>
              <a:effectLst/>
              <a:latin typeface="Arial" panose="020B0604020202020204" pitchFamily="34" charset="0"/>
            </a:endParaRPr>
          </a:p>
        </p:txBody>
      </p:sp>
      <p:pic>
        <p:nvPicPr>
          <p:cNvPr id="9" name="Content Placeholder 3" descr="A close up of a sign&#10;&#10;Description automatically generated">
            <a:extLst>
              <a:ext uri="{FF2B5EF4-FFF2-40B4-BE49-F238E27FC236}">
                <a16:creationId xmlns:a16="http://schemas.microsoft.com/office/drawing/2014/main" id="{C746DA3E-4A54-4A06-8397-C0AA605AE728}"/>
              </a:ext>
            </a:extLst>
          </p:cNvPr>
          <p:cNvPicPr>
            <a:picLocks noChangeAspect="1"/>
          </p:cNvPicPr>
          <p:nvPr/>
        </p:nvPicPr>
        <p:blipFill rotWithShape="1">
          <a:blip r:embed="rId3"/>
          <a:srcRect l="8346" r="8442" b="-2"/>
          <a:stretch/>
        </p:blipFill>
        <p:spPr>
          <a:xfrm>
            <a:off x="646111" y="2268111"/>
            <a:ext cx="4672283" cy="3256059"/>
          </a:xfrm>
          <a:prstGeom prst="rect">
            <a:avLst/>
          </a:prstGeom>
        </p:spPr>
      </p:pic>
    </p:spTree>
    <p:extLst>
      <p:ext uri="{BB962C8B-B14F-4D97-AF65-F5344CB8AC3E}">
        <p14:creationId xmlns:p14="http://schemas.microsoft.com/office/powerpoint/2010/main" val="40392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152A5B5-B600-4B43-8D58-B1896223B494}"/>
              </a:ext>
            </a:extLst>
          </p:cNvPr>
          <p:cNvSpPr>
            <a:spLocks noGrp="1" noChangeArrowheads="1"/>
          </p:cNvSpPr>
          <p:nvPr>
            <p:ph type="title"/>
          </p:nvPr>
        </p:nvSpPr>
        <p:spPr>
          <a:xfrm>
            <a:off x="1981200" y="152400"/>
            <a:ext cx="8229600" cy="1143000"/>
          </a:xfrm>
        </p:spPr>
        <p:txBody>
          <a:bodyPr/>
          <a:lstStyle/>
          <a:p>
            <a:pPr algn="ctr" eaLnBrk="1" hangingPunct="1">
              <a:defRPr/>
            </a:pPr>
            <a:r>
              <a:rPr lang="en-US" dirty="0">
                <a:latin typeface="Aharoni" panose="02010803020104030203" pitchFamily="2" charset="-79"/>
                <a:cs typeface="Aharoni" panose="02010803020104030203" pitchFamily="2" charset="-79"/>
              </a:rPr>
              <a:t>Annual Title 1 Overview</a:t>
            </a:r>
            <a:br>
              <a:rPr lang="en-US" dirty="0">
                <a:latin typeface="Times New Roman" pitchFamily="18" charset="0"/>
              </a:rPr>
            </a:br>
            <a:r>
              <a:rPr lang="en-US" sz="1800" dirty="0">
                <a:latin typeface="Times New Roman" pitchFamily="18" charset="0"/>
              </a:rPr>
              <a:t>Lashonda </a:t>
            </a:r>
            <a:r>
              <a:rPr lang="en-US" sz="1800" dirty="0" err="1">
                <a:latin typeface="Times New Roman" pitchFamily="18" charset="0"/>
              </a:rPr>
              <a:t>Mcneal</a:t>
            </a:r>
            <a:r>
              <a:rPr lang="en-US" sz="1800" dirty="0"/>
              <a:t>, PLC Coach</a:t>
            </a:r>
            <a:endParaRPr lang="en-US" sz="1800" dirty="0">
              <a:latin typeface="Times New Roman" pitchFamily="18" charset="0"/>
            </a:endParaRPr>
          </a:p>
        </p:txBody>
      </p:sp>
      <p:sp>
        <p:nvSpPr>
          <p:cNvPr id="2" name="Text Box 2">
            <a:extLst>
              <a:ext uri="{FF2B5EF4-FFF2-40B4-BE49-F238E27FC236}">
                <a16:creationId xmlns:a16="http://schemas.microsoft.com/office/drawing/2014/main" id="{1D967A40-79AB-477B-A3AB-E0B21B4FD62C}"/>
              </a:ext>
            </a:extLst>
          </p:cNvPr>
          <p:cNvSpPr txBox="1">
            <a:spLocks noChangeArrowheads="1" noChangeShapeType="1"/>
          </p:cNvSpPr>
          <p:nvPr/>
        </p:nvSpPr>
        <p:spPr bwMode="auto">
          <a:xfrm>
            <a:off x="2770495" y="1672027"/>
            <a:ext cx="9190105" cy="5018788"/>
          </a:xfrm>
          <a:prstGeom prst="rect">
            <a:avLst/>
          </a:prstGeom>
          <a:solidFill>
            <a:schemeClr val="tx1"/>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200" b="1" i="0" u="sng" strike="noStrike" cap="none" normalizeH="0" baseline="0" dirty="0">
              <a:ln>
                <a:noFill/>
              </a:ln>
              <a:solidFill>
                <a:srgbClr val="000000"/>
              </a:solidFill>
              <a:effectLst/>
              <a:latin typeface="Ink Free" panose="03080402000500000000"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b="1" i="0" u="sng" strike="noStrike" cap="none" normalizeH="0" baseline="0" dirty="0">
              <a:ln>
                <a:noFill/>
              </a:ln>
              <a:solidFill>
                <a:srgbClr val="000000"/>
              </a:solidFill>
              <a:effectLst/>
              <a:latin typeface="Daytona Pro Light" panose="020B0304030503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Daytona Pro Light" panose="020B0304030503040204" pitchFamily="34" charset="0"/>
              </a:rPr>
              <a:t>Parent-Teacher Conferences</a:t>
            </a:r>
            <a:endParaRPr lang="en-US" altLang="en-US" sz="2000" b="1" i="0" u="sng" strike="noStrike" cap="none" normalizeH="0" baseline="0" dirty="0">
              <a:ln>
                <a:noFill/>
              </a:ln>
              <a:solidFill>
                <a:srgbClr val="000000"/>
              </a:solidFill>
              <a:effectLst/>
              <a:latin typeface="Daytona Pro Light" panose="020B0304030503040204" pitchFamily="34" charset="0"/>
            </a:endParaRPr>
          </a:p>
          <a:p>
            <a:pPr algn="just" defTabSz="914400" eaLnBrk="0" fontAlgn="base" hangingPunct="0">
              <a:spcBef>
                <a:spcPct val="0"/>
              </a:spcBef>
              <a:spcAft>
                <a:spcPct val="0"/>
              </a:spcAft>
            </a:pPr>
            <a:r>
              <a:rPr kumimoji="0" lang="en-US" altLang="en-US" sz="2000" b="0" i="0" u="none" strike="noStrike" cap="none" normalizeH="0" baseline="0" dirty="0">
                <a:ln>
                  <a:noFill/>
                </a:ln>
                <a:solidFill>
                  <a:srgbClr val="000000"/>
                </a:solidFill>
                <a:effectLst/>
                <a:latin typeface="Daytona Pro Light"/>
              </a:rPr>
              <a:t>District-wide Parent-Teacher Conferences are held twice a year (one per semester). Additionally, parents may request a parent-teacher conference by appointment at any time throughout the school year. </a:t>
            </a:r>
            <a:r>
              <a:rPr lang="en-US" altLang="en-US" sz="2000" dirty="0">
                <a:solidFill>
                  <a:srgbClr val="000000"/>
                </a:solidFill>
                <a:latin typeface="Daytona Pro Light"/>
              </a:rPr>
              <a:t>Our next </a:t>
            </a:r>
            <a:r>
              <a:rPr lang="en-US" altLang="en-US" sz="2000" dirty="0">
                <a:solidFill>
                  <a:schemeClr val="bg1"/>
                </a:solidFill>
                <a:highlight>
                  <a:srgbClr val="FFFF00"/>
                </a:highlight>
                <a:latin typeface="Daytona Pro Light"/>
              </a:rPr>
              <a:t>Parent Conference will be Thursday, September 5, 202, from 4:00 p.m. until 7:00 p.m.</a:t>
            </a:r>
            <a:r>
              <a:rPr lang="en-US" altLang="en-US" sz="2000" dirty="0">
                <a:solidFill>
                  <a:srgbClr val="000000"/>
                </a:solidFill>
                <a:latin typeface="Daytona Pro Light"/>
              </a:rPr>
              <a:t> Tonight's meeting is for the teachers to give you information concerning various classroom topics. Contact your child’s teacher if you would like a conference. </a:t>
            </a:r>
            <a:endParaRPr lang="en-US" altLang="en-US" sz="2000" b="0" i="0" u="none" strike="noStrike" cap="none" normalizeH="0" baseline="0" dirty="0">
              <a:ln>
                <a:noFill/>
              </a:ln>
              <a:solidFill>
                <a:srgbClr val="000000"/>
              </a:solidFill>
              <a:effectLst/>
              <a:latin typeface="Daytona Pro Light" panose="020B0304030503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b="1" i="0" u="sng" strike="noStrike" cap="none" normalizeH="0" baseline="0" dirty="0">
              <a:ln>
                <a:noFill/>
              </a:ln>
              <a:solidFill>
                <a:srgbClr val="000000"/>
              </a:solidFill>
              <a:effectLst/>
              <a:latin typeface="Daytona Pro Light" panose="020B0304030503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Daytona Pro Light" panose="020B0304030503040204" pitchFamily="34" charset="0"/>
              </a:rPr>
              <a:t>Parental Involvement Requirements</a:t>
            </a:r>
            <a:endParaRPr lang="en-US" altLang="en-US" sz="2000" b="1" i="0" u="sng" strike="noStrike" cap="none" normalizeH="0" baseline="0" dirty="0">
              <a:ln>
                <a:noFill/>
              </a:ln>
              <a:solidFill>
                <a:srgbClr val="000000"/>
              </a:solidFill>
              <a:effectLst/>
              <a:latin typeface="Daytona Pro Light" panose="020B0304030503040204" pitchFamily="34" charset="0"/>
            </a:endParaRPr>
          </a:p>
          <a:p>
            <a:pPr algn="ctr" defTabSz="914400" eaLnBrk="0" fontAlgn="base" hangingPunct="0">
              <a:spcBef>
                <a:spcPct val="0"/>
              </a:spcBef>
              <a:spcAft>
                <a:spcPct val="0"/>
              </a:spcAft>
            </a:pPr>
            <a:r>
              <a:rPr kumimoji="0" lang="en-US" altLang="en-US" sz="2000" b="0" i="0" u="none" strike="noStrike" cap="none" normalizeH="0" baseline="0" dirty="0">
                <a:ln>
                  <a:noFill/>
                </a:ln>
                <a:solidFill>
                  <a:srgbClr val="000000"/>
                </a:solidFill>
                <a:effectLst/>
                <a:latin typeface="Daytona Pro Light" panose="020B0304030503040204" pitchFamily="34" charset="0"/>
              </a:rPr>
              <a:t>Please see Family Engagement and School/Parent Compact. </a:t>
            </a:r>
          </a:p>
          <a:p>
            <a:pPr algn="ctr" defTabSz="914400" eaLnBrk="0" fontAlgn="base" hangingPunct="0">
              <a:spcBef>
                <a:spcPct val="0"/>
              </a:spcBef>
              <a:spcAft>
                <a:spcPct val="0"/>
              </a:spcAft>
            </a:pPr>
            <a:r>
              <a:rPr kumimoji="0" lang="en-US" altLang="en-US" sz="2000" b="0" i="0" u="none" strike="noStrike" cap="none" normalizeH="0" baseline="0" dirty="0">
                <a:ln>
                  <a:noFill/>
                </a:ln>
                <a:solidFill>
                  <a:srgbClr val="000000"/>
                </a:solidFill>
                <a:effectLst/>
                <a:latin typeface="Daytona Pro Light" panose="020B0304030503040204" pitchFamily="34" charset="0"/>
              </a:rPr>
              <a:t>See the PLC Coach or Family Engagement Specialist.</a:t>
            </a:r>
            <a:r>
              <a:rPr lang="en-US" altLang="en-US" sz="2000" dirty="0">
                <a:solidFill>
                  <a:srgbClr val="000000"/>
                </a:solidFill>
                <a:latin typeface="Daytona Pro Light" panose="020B0304030503040204" pitchFamily="34" charset="0"/>
              </a:rPr>
              <a:t> </a:t>
            </a:r>
          </a:p>
          <a:p>
            <a:pPr algn="just" defTabSz="914400">
              <a:spcBef>
                <a:spcPct val="0"/>
              </a:spcBef>
              <a:spcAft>
                <a:spcPct val="0"/>
              </a:spcAft>
            </a:pPr>
            <a:endParaRPr lang="en-US" altLang="en-US" sz="2000" dirty="0">
              <a:solidFill>
                <a:srgbClr val="000000"/>
              </a:solidFill>
              <a:latin typeface="Daytona Pro Light" panose="020B0304030503040204" pitchFamily="34" charset="0"/>
            </a:endParaRPr>
          </a:p>
          <a:p>
            <a:pPr algn="ctr" defTabSz="914400">
              <a:spcBef>
                <a:spcPct val="0"/>
              </a:spcBef>
              <a:spcAft>
                <a:spcPct val="0"/>
              </a:spcAft>
            </a:pPr>
            <a:r>
              <a:rPr lang="en-US" altLang="en-US" sz="2000" b="1" dirty="0">
                <a:solidFill>
                  <a:srgbClr val="000000"/>
                </a:solidFill>
                <a:latin typeface="Daytona Pro Light" panose="020B0304030503040204" pitchFamily="34" charset="0"/>
              </a:rPr>
              <a:t>Ms. Lizzie Davis</a:t>
            </a:r>
            <a:r>
              <a:rPr lang="en-US" altLang="en-US" sz="2000" dirty="0">
                <a:solidFill>
                  <a:srgbClr val="000000"/>
                </a:solidFill>
                <a:latin typeface="Daytona Pro Light" panose="020B0304030503040204" pitchFamily="34" charset="0"/>
              </a:rPr>
              <a:t>, Holmes Road Elementary Family Engagement Specialist </a:t>
            </a:r>
            <a:endParaRPr lang="en-US" dirty="0">
              <a:latin typeface="Daytona Pro Light" panose="020B0304030503040204" pitchFamily="34" charset="0"/>
            </a:endParaRPr>
          </a:p>
          <a:p>
            <a:pPr algn="just" defTabSz="914400">
              <a:spcBef>
                <a:spcPct val="0"/>
              </a:spcBef>
              <a:spcAft>
                <a:spcPct val="0"/>
              </a:spcAft>
            </a:pPr>
            <a:endParaRPr lang="en-US" altLang="en-US" sz="2000" dirty="0">
              <a:solidFill>
                <a:srgbClr val="000000"/>
              </a:solidFill>
              <a:latin typeface="Ink Free"/>
            </a:endParaRPr>
          </a:p>
        </p:txBody>
      </p:sp>
      <p:pic>
        <p:nvPicPr>
          <p:cNvPr id="4" name="Picture 3">
            <a:extLst>
              <a:ext uri="{FF2B5EF4-FFF2-40B4-BE49-F238E27FC236}">
                <a16:creationId xmlns:a16="http://schemas.microsoft.com/office/drawing/2014/main" id="{C292F894-02AE-424D-8B70-537DD751F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62" y="186769"/>
            <a:ext cx="3346237" cy="3790831"/>
          </a:xfrm>
          <a:prstGeom prst="rect">
            <a:avLst/>
          </a:prstGeom>
        </p:spPr>
      </p:pic>
    </p:spTree>
    <p:extLst>
      <p:ext uri="{BB962C8B-B14F-4D97-AF65-F5344CB8AC3E}">
        <p14:creationId xmlns:p14="http://schemas.microsoft.com/office/powerpoint/2010/main" val="377521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152A5B5-B600-4B43-8D58-B1896223B494}"/>
              </a:ext>
            </a:extLst>
          </p:cNvPr>
          <p:cNvSpPr>
            <a:spLocks noGrp="1" noChangeArrowheads="1"/>
          </p:cNvSpPr>
          <p:nvPr>
            <p:ph type="title"/>
          </p:nvPr>
        </p:nvSpPr>
        <p:spPr>
          <a:xfrm>
            <a:off x="1981200" y="152400"/>
            <a:ext cx="8229600" cy="1143000"/>
          </a:xfrm>
        </p:spPr>
        <p:txBody>
          <a:bodyPr/>
          <a:lstStyle/>
          <a:p>
            <a:pPr algn="ctr" eaLnBrk="1" hangingPunct="1">
              <a:defRPr/>
            </a:pPr>
            <a:r>
              <a:rPr lang="en-US" dirty="0">
                <a:latin typeface="Aharoni" panose="02010803020104030203" pitchFamily="2" charset="-79"/>
                <a:cs typeface="Aharoni" panose="02010803020104030203" pitchFamily="2" charset="-79"/>
              </a:rPr>
              <a:t>Annual Title 1 Overview</a:t>
            </a:r>
            <a:br>
              <a:rPr lang="en-US" dirty="0">
                <a:latin typeface="Times New Roman" pitchFamily="18" charset="0"/>
              </a:rPr>
            </a:br>
            <a:r>
              <a:rPr lang="en-US" sz="1800" dirty="0">
                <a:latin typeface="Times New Roman" pitchFamily="18" charset="0"/>
              </a:rPr>
              <a:t>Lashonda </a:t>
            </a:r>
            <a:r>
              <a:rPr lang="en-US" sz="1800" dirty="0" err="1">
                <a:latin typeface="Times New Roman" pitchFamily="18" charset="0"/>
              </a:rPr>
              <a:t>Mcneal</a:t>
            </a:r>
            <a:r>
              <a:rPr lang="en-US" sz="1800" dirty="0"/>
              <a:t>, PLC Coach</a:t>
            </a:r>
            <a:endParaRPr lang="en-US" sz="1800" dirty="0">
              <a:latin typeface="Times New Roman" pitchFamily="18" charset="0"/>
            </a:endParaRPr>
          </a:p>
        </p:txBody>
      </p:sp>
      <p:sp>
        <p:nvSpPr>
          <p:cNvPr id="3" name="Text Box 3">
            <a:extLst>
              <a:ext uri="{FF2B5EF4-FFF2-40B4-BE49-F238E27FC236}">
                <a16:creationId xmlns:a16="http://schemas.microsoft.com/office/drawing/2014/main" id="{D78A6D95-1CB9-4C06-9D87-CC59693FF913}"/>
              </a:ext>
            </a:extLst>
          </p:cNvPr>
          <p:cNvSpPr txBox="1">
            <a:spLocks noChangeArrowheads="1" noChangeShapeType="1"/>
          </p:cNvSpPr>
          <p:nvPr/>
        </p:nvSpPr>
        <p:spPr bwMode="auto">
          <a:xfrm>
            <a:off x="418173" y="1564893"/>
            <a:ext cx="11350943" cy="4369057"/>
          </a:xfrm>
          <a:prstGeom prst="rect">
            <a:avLst/>
          </a:prstGeom>
          <a:solidFill>
            <a:schemeClr val="tx1"/>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Century Gothic" panose="020B0502020202020204" pitchFamily="34" charset="0"/>
              </a:rPr>
              <a:t>Parent Training</a:t>
            </a:r>
            <a:endParaRPr lang="en-US" altLang="en-US" sz="2000" b="1" i="0" u="sng"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Family and Community Engagement (FACE)</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COE Building, Room 164</a:t>
            </a:r>
            <a:br>
              <a:rPr lang="en-US" altLang="en-US" sz="2000" b="0" i="0" u="none" strike="noStrike" cap="none" normalizeH="0" baseline="0" dirty="0">
                <a:ln>
                  <a:noFill/>
                </a:ln>
                <a:effectLst/>
                <a:latin typeface="Century Gothic" panose="020B0502020202020204" pitchFamily="34" charset="0"/>
              </a:rPr>
            </a:br>
            <a:r>
              <a:rPr kumimoji="0" lang="en-US" altLang="en-US" sz="2000" b="0" i="0" u="none" strike="noStrike" cap="none" normalizeH="0" baseline="0" dirty="0">
                <a:ln>
                  <a:noFill/>
                </a:ln>
                <a:solidFill>
                  <a:srgbClr val="000000"/>
                </a:solidFill>
                <a:effectLst/>
                <a:latin typeface="Century Gothic" panose="020B0502020202020204" pitchFamily="34" charset="0"/>
              </a:rPr>
              <a:t>160 South Hollywood, </a:t>
            </a:r>
            <a:br>
              <a:rPr lang="en-US" altLang="en-US" sz="2000" b="0" i="0" u="none" strike="noStrike" cap="none" normalizeH="0" baseline="0" dirty="0">
                <a:ln>
                  <a:noFill/>
                </a:ln>
                <a:effectLst/>
                <a:latin typeface="Century Gothic" panose="020B0502020202020204" pitchFamily="34" charset="0"/>
              </a:rPr>
            </a:br>
            <a:r>
              <a:rPr kumimoji="0" lang="en-US" altLang="en-US" sz="2000" b="0" i="0" u="none" strike="noStrike" cap="none" normalizeH="0" baseline="0" dirty="0">
                <a:ln>
                  <a:noFill/>
                </a:ln>
                <a:solidFill>
                  <a:srgbClr val="000000"/>
                </a:solidFill>
                <a:effectLst/>
                <a:latin typeface="Century Gothic" panose="020B0502020202020204" pitchFamily="34" charset="0"/>
              </a:rPr>
              <a:t>Memphis, TN 38112</a:t>
            </a:r>
            <a:br>
              <a:rPr lang="en-US" altLang="en-US" sz="2000" b="0" i="0" u="none" strike="noStrike" cap="none" normalizeH="0" baseline="0" dirty="0">
                <a:ln>
                  <a:noFill/>
                </a:ln>
                <a:effectLst/>
                <a:latin typeface="Century Gothic" panose="020B0502020202020204" pitchFamily="34" charset="0"/>
              </a:rPr>
            </a:br>
            <a:r>
              <a:rPr kumimoji="0" lang="en-US" altLang="en-US" sz="2000" b="0" i="0" u="none" strike="noStrike" cap="none" normalizeH="0" baseline="0" dirty="0">
                <a:ln>
                  <a:noFill/>
                </a:ln>
                <a:solidFill>
                  <a:srgbClr val="000000"/>
                </a:solidFill>
                <a:effectLst/>
                <a:latin typeface="Century Gothic" panose="020B0502020202020204" pitchFamily="34" charset="0"/>
              </a:rPr>
              <a:t>901-416-7600</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algn="ctr" defTabSz="914400" eaLnBrk="0" fontAlgn="base" hangingPunct="0">
              <a:spcBef>
                <a:spcPct val="0"/>
              </a:spcBef>
              <a:spcAft>
                <a:spcPct val="0"/>
              </a:spcAft>
            </a:pPr>
            <a:r>
              <a:rPr kumimoji="0" lang="en-US" altLang="en-US" sz="2000" b="0" i="0" u="none" strike="noStrike" cap="none" normalizeH="0" baseline="0" dirty="0">
                <a:ln>
                  <a:noFill/>
                </a:ln>
                <a:solidFill>
                  <a:srgbClr val="000000"/>
                </a:solidFill>
                <a:effectLst/>
                <a:latin typeface="Century Gothic" panose="020B0502020202020204" pitchFamily="34" charset="0"/>
              </a:rPr>
              <a:t>FACE offers a variety of parent trainings and assemblies.</a:t>
            </a:r>
            <a:r>
              <a:rPr lang="en-US" altLang="en-US" sz="2000" dirty="0">
                <a:solidFill>
                  <a:srgbClr val="000000"/>
                </a:solidFill>
                <a:latin typeface="Century Gothic" panose="020B0502020202020204" pitchFamily="34" charset="0"/>
              </a:rPr>
              <a:t> </a:t>
            </a:r>
          </a:p>
          <a:p>
            <a:pPr algn="ctr" defTabSz="914400">
              <a:spcBef>
                <a:spcPct val="0"/>
              </a:spcBef>
              <a:spcAft>
                <a:spcPct val="0"/>
              </a:spcAft>
            </a:pPr>
            <a:r>
              <a:rPr kumimoji="0" lang="en-US" altLang="en-US" sz="2000" b="0" i="0" u="none" strike="noStrike" cap="none" normalizeH="0" baseline="0" dirty="0">
                <a:ln>
                  <a:noFill/>
                </a:ln>
                <a:solidFill>
                  <a:srgbClr val="000000"/>
                </a:solidFill>
                <a:effectLst/>
                <a:latin typeface="Century Gothic" panose="020B0502020202020204" pitchFamily="34" charset="0"/>
              </a:rPr>
              <a:t>To receive a calendar of these events, please call the FACE</a:t>
            </a:r>
            <a:r>
              <a:rPr lang="en-US" altLang="en-US" sz="2000" dirty="0">
                <a:solidFill>
                  <a:srgbClr val="000000"/>
                </a:solidFill>
                <a:latin typeface="Century Gothic" panose="020B0502020202020204" pitchFamily="34" charset="0"/>
              </a:rPr>
              <a:t> </a:t>
            </a:r>
            <a:r>
              <a:rPr kumimoji="0" lang="en-US" altLang="en-US" sz="2000" b="0" i="0" u="none" strike="noStrike" cap="none" normalizeH="0" baseline="0" dirty="0">
                <a:ln>
                  <a:noFill/>
                </a:ln>
                <a:solidFill>
                  <a:srgbClr val="000000"/>
                </a:solidFill>
                <a:effectLst/>
                <a:latin typeface="Century Gothic" panose="020B0502020202020204" pitchFamily="34" charset="0"/>
              </a:rPr>
              <a:t>Office .</a:t>
            </a:r>
            <a:endParaRPr lang="en-US" sz="2000" b="0" i="0" u="none" strike="noStrike" cap="none" normalizeH="0" baseline="0" dirty="0">
              <a:ln>
                <a:noFill/>
              </a:ln>
              <a:solidFill>
                <a:srgbClr val="FFFFFF"/>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entury Gothic" panose="020B0502020202020204" pitchFamily="34" charset="0"/>
              </a:rPr>
              <a:t>MSCS Parent Welcome Center</a:t>
            </a:r>
            <a:endParaRPr lang="en-US" altLang="en-US" sz="20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2687 Avery Ave.</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Memphis, TN 38112</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entury Gothic" panose="020B0502020202020204" pitchFamily="34" charset="0"/>
              </a:rPr>
              <a:t>901-416-5300</a:t>
            </a:r>
            <a:endParaRPr lang="en-US" altLang="en-US" sz="20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Ink Free" panose="03080402000500000000"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a:ln>
                <a:noFill/>
              </a:ln>
              <a:solidFill>
                <a:srgbClr val="000000"/>
              </a:solidFill>
              <a:effectLst/>
              <a:latin typeface="Ink Free" panose="03080402000500000000"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492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FC666C51-F031-4140-8CEB-56C40BE81965}"/>
              </a:ext>
            </a:extLst>
          </p:cNvPr>
          <p:cNvPicPr>
            <a:picLocks noChangeAspect="1"/>
          </p:cNvPicPr>
          <p:nvPr/>
        </p:nvPicPr>
        <p:blipFill rotWithShape="1">
          <a:blip r:embed="rId3"/>
          <a:srcRect l="5923" r="10953" b="1"/>
          <a:stretch/>
        </p:blipFill>
        <p:spPr>
          <a:xfrm>
            <a:off x="20" y="1"/>
            <a:ext cx="4343380" cy="2926080"/>
          </a:xfrm>
          <a:prstGeom prst="rect">
            <a:avLst/>
          </a:prstGeom>
        </p:spPr>
      </p:pic>
      <p:sp>
        <p:nvSpPr>
          <p:cNvPr id="2" name="Title 1">
            <a:extLst>
              <a:ext uri="{FF2B5EF4-FFF2-40B4-BE49-F238E27FC236}">
                <a16:creationId xmlns:a16="http://schemas.microsoft.com/office/drawing/2014/main" id="{7BEEA386-156F-4EFA-9819-565BE05323E7}"/>
              </a:ext>
            </a:extLst>
          </p:cNvPr>
          <p:cNvSpPr>
            <a:spLocks noGrp="1"/>
          </p:cNvSpPr>
          <p:nvPr>
            <p:ph type="title"/>
          </p:nvPr>
        </p:nvSpPr>
        <p:spPr>
          <a:xfrm>
            <a:off x="4702628" y="365125"/>
            <a:ext cx="6651171" cy="1325563"/>
          </a:xfrm>
        </p:spPr>
        <p:txBody>
          <a:bodyPr>
            <a:normAutofit fontScale="90000"/>
          </a:bodyPr>
          <a:lstStyle/>
          <a:p>
            <a:pPr algn="ctr"/>
            <a:r>
              <a:rPr lang="en-US" sz="4400" b="1" dirty="0"/>
              <a:t>Student Code of Conduct</a:t>
            </a:r>
            <a:br>
              <a:rPr lang="en-US" sz="4200" b="1" dirty="0"/>
            </a:br>
            <a:r>
              <a:rPr lang="en-US" sz="1600" b="1" dirty="0"/>
              <a:t>Alicia Saulsberry, Assistant Principal</a:t>
            </a:r>
            <a:br>
              <a:rPr lang="en-US" sz="1600" b="1" dirty="0"/>
            </a:br>
            <a:r>
              <a:rPr lang="en-US" sz="1600" b="1" dirty="0"/>
              <a:t>Allison Duncan, Assistant Principal</a:t>
            </a:r>
          </a:p>
        </p:txBody>
      </p:sp>
      <p:pic>
        <p:nvPicPr>
          <p:cNvPr id="11" name="Content Placeholder 4">
            <a:extLst>
              <a:ext uri="{FF2B5EF4-FFF2-40B4-BE49-F238E27FC236}">
                <a16:creationId xmlns:a16="http://schemas.microsoft.com/office/drawing/2014/main" id="{C6013BCB-79D5-4C01-BC80-23A0C1A7B54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0" y="2926081"/>
            <a:ext cx="4343381" cy="3952795"/>
          </a:xfrm>
        </p:spPr>
      </p:pic>
      <p:sp>
        <p:nvSpPr>
          <p:cNvPr id="4" name="Rectangle 3">
            <a:extLst>
              <a:ext uri="{FF2B5EF4-FFF2-40B4-BE49-F238E27FC236}">
                <a16:creationId xmlns:a16="http://schemas.microsoft.com/office/drawing/2014/main" id="{88862724-C3C1-446A-9C65-F1A9EFE76536}"/>
              </a:ext>
            </a:extLst>
          </p:cNvPr>
          <p:cNvSpPr/>
          <p:nvPr/>
        </p:nvSpPr>
        <p:spPr>
          <a:xfrm>
            <a:off x="4562766" y="1610873"/>
            <a:ext cx="7515666" cy="5262979"/>
          </a:xfrm>
          <a:prstGeom prst="rect">
            <a:avLst/>
          </a:prstGeom>
          <a:solidFill>
            <a:schemeClr val="tx1"/>
          </a:solidFill>
        </p:spPr>
        <p:txBody>
          <a:bodyPr wrap="square" lIns="91440" tIns="45720" rIns="91440" bIns="45720" anchor="t">
            <a:spAutoFit/>
          </a:bodyPr>
          <a:lstStyle/>
          <a:p>
            <a:pPr lvl="0" algn="ctr" defTabSz="914400" eaLnBrk="0" fontAlgn="base" hangingPunct="0">
              <a:spcBef>
                <a:spcPct val="0"/>
              </a:spcBef>
              <a:spcAft>
                <a:spcPct val="0"/>
              </a:spcAft>
            </a:pPr>
            <a:r>
              <a:rPr lang="en-US" altLang="en-US" sz="2800" b="1" u="sng" dirty="0">
                <a:solidFill>
                  <a:srgbClr val="000000"/>
                </a:solidFill>
                <a:latin typeface="Abadi Extra Light" panose="020B0604020202020204" pitchFamily="34" charset="0"/>
              </a:rPr>
              <a:t>Student Code of Conduct</a:t>
            </a:r>
          </a:p>
          <a:p>
            <a:pPr lvl="0" algn="ctr" defTabSz="914400" eaLnBrk="0" fontAlgn="base" hangingPunct="0">
              <a:spcBef>
                <a:spcPct val="0"/>
              </a:spcBef>
              <a:spcAft>
                <a:spcPct val="0"/>
              </a:spcAft>
            </a:pPr>
            <a:r>
              <a:rPr lang="en-US" altLang="en-US" sz="2800" dirty="0">
                <a:solidFill>
                  <a:srgbClr val="000000"/>
                </a:solidFill>
                <a:latin typeface="Abadi Extra Light" panose="020B0604020202020204" pitchFamily="34" charset="0"/>
              </a:rPr>
              <a:t>The SCS Student Code of conduct will be distributed. To receive additional copies, please visit the Shelby County Schools’ website – </a:t>
            </a:r>
            <a:r>
              <a:rPr lang="en-US" altLang="en-US" sz="2800" u="sng" dirty="0">
                <a:solidFill>
                  <a:srgbClr val="000000"/>
                </a:solidFill>
                <a:latin typeface="Abadi Extra Light" panose="020B0604020202020204" pitchFamily="34" charset="0"/>
              </a:rPr>
              <a:t>www.scsk12.org </a:t>
            </a:r>
            <a:r>
              <a:rPr lang="en-US" altLang="en-US" sz="2800" dirty="0">
                <a:solidFill>
                  <a:srgbClr val="000000"/>
                </a:solidFill>
                <a:latin typeface="Abadi Extra Light" panose="020B0604020202020204" pitchFamily="34" charset="0"/>
              </a:rPr>
              <a:t>– under the Students &amp; Parents tab.</a:t>
            </a:r>
          </a:p>
          <a:p>
            <a:pPr lvl="0" algn="ctr" defTabSz="914400" eaLnBrk="0" fontAlgn="base" hangingPunct="0">
              <a:spcBef>
                <a:spcPct val="0"/>
              </a:spcBef>
              <a:spcAft>
                <a:spcPct val="0"/>
              </a:spcAft>
            </a:pPr>
            <a:r>
              <a:rPr lang="en-US" altLang="en-US" sz="2800" b="1" u="sng" dirty="0">
                <a:solidFill>
                  <a:srgbClr val="000000"/>
                </a:solidFill>
                <a:latin typeface="Abadi Extra Light" panose="020B0604020202020204" pitchFamily="34" charset="0"/>
              </a:rPr>
              <a:t>HRES Student Handbook</a:t>
            </a:r>
          </a:p>
          <a:p>
            <a:pPr algn="ctr" defTabSz="914400" eaLnBrk="0" fontAlgn="base" hangingPunct="0">
              <a:spcBef>
                <a:spcPct val="0"/>
              </a:spcBef>
              <a:spcAft>
                <a:spcPct val="0"/>
              </a:spcAft>
            </a:pPr>
            <a:r>
              <a:rPr lang="en-US" altLang="en-US" sz="2800" dirty="0">
                <a:solidFill>
                  <a:srgbClr val="000000"/>
                </a:solidFill>
                <a:latin typeface="Abadi Extra Light"/>
              </a:rPr>
              <a:t>Students were given a copy of the HRES Student Handbook today. Please sign the back page and </a:t>
            </a:r>
            <a:r>
              <a:rPr lang="en-US" altLang="en-US" sz="2800" b="1" dirty="0">
                <a:solidFill>
                  <a:srgbClr val="000000"/>
                </a:solidFill>
                <a:latin typeface="Abadi Extra Light"/>
              </a:rPr>
              <a:t>return by Friday, 9/6/24</a:t>
            </a:r>
            <a:r>
              <a:rPr lang="en-US" altLang="en-US" sz="2800" dirty="0">
                <a:solidFill>
                  <a:srgbClr val="000000"/>
                </a:solidFill>
                <a:latin typeface="Abadi Extra Light"/>
              </a:rPr>
              <a:t>.</a:t>
            </a:r>
            <a:endParaRPr lang="en-US" altLang="en-US" sz="2800" dirty="0">
              <a:solidFill>
                <a:srgbClr val="000000"/>
              </a:solidFill>
              <a:latin typeface="Abadi Extra Light" panose="020B0604020202020204" pitchFamily="34" charset="0"/>
            </a:endParaRPr>
          </a:p>
          <a:p>
            <a:pPr algn="ctr" defTabSz="914400" eaLnBrk="0" fontAlgn="base" hangingPunct="0">
              <a:spcBef>
                <a:spcPct val="0"/>
              </a:spcBef>
              <a:spcAft>
                <a:spcPct val="0"/>
              </a:spcAft>
            </a:pPr>
            <a:r>
              <a:rPr lang="en-US" altLang="en-US" sz="2800" dirty="0">
                <a:solidFill>
                  <a:srgbClr val="000000"/>
                </a:solidFill>
                <a:latin typeface="Abadi Extra Light"/>
              </a:rPr>
              <a:t>Please call 901-416-6469 if you did not receive your child's Handbook. </a:t>
            </a:r>
            <a:endParaRPr lang="en-US" altLang="en-US" sz="2800" dirty="0">
              <a:solidFill>
                <a:srgbClr val="000000"/>
              </a:solidFill>
              <a:latin typeface="Abadi Extra Light" panose="020B0604020202020204" pitchFamily="34" charset="0"/>
            </a:endParaRPr>
          </a:p>
        </p:txBody>
      </p:sp>
    </p:spTree>
    <p:extLst>
      <p:ext uri="{BB962C8B-B14F-4D97-AF65-F5344CB8AC3E}">
        <p14:creationId xmlns:p14="http://schemas.microsoft.com/office/powerpoint/2010/main" val="339464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FCAD-CBFA-F3DC-5C50-8834D96C0E0B}"/>
              </a:ext>
            </a:extLst>
          </p:cNvPr>
          <p:cNvSpPr>
            <a:spLocks noGrp="1"/>
          </p:cNvSpPr>
          <p:nvPr>
            <p:ph type="title"/>
          </p:nvPr>
        </p:nvSpPr>
        <p:spPr/>
        <p:txBody>
          <a:bodyPr/>
          <a:lstStyle/>
          <a:p>
            <a:r>
              <a:rPr lang="en-US" dirty="0"/>
              <a:t>SOCIAL MEDIA TRENDS THAT ARE ZERO TOLERANCE</a:t>
            </a:r>
          </a:p>
        </p:txBody>
      </p:sp>
      <p:pic>
        <p:nvPicPr>
          <p:cNvPr id="4" name="Picture 3">
            <a:extLst>
              <a:ext uri="{FF2B5EF4-FFF2-40B4-BE49-F238E27FC236}">
                <a16:creationId xmlns:a16="http://schemas.microsoft.com/office/drawing/2014/main" id="{D460715B-67BC-1CC1-998F-988ED6742B11}"/>
              </a:ext>
            </a:extLst>
          </p:cNvPr>
          <p:cNvPicPr>
            <a:picLocks noChangeAspect="1"/>
          </p:cNvPicPr>
          <p:nvPr/>
        </p:nvPicPr>
        <p:blipFill>
          <a:blip r:embed="rId2"/>
          <a:stretch>
            <a:fillRect/>
          </a:stretch>
        </p:blipFill>
        <p:spPr>
          <a:xfrm>
            <a:off x="263238" y="2258291"/>
            <a:ext cx="6835336" cy="4459342"/>
          </a:xfrm>
          <a:prstGeom prst="rect">
            <a:avLst/>
          </a:prstGeom>
        </p:spPr>
      </p:pic>
      <p:pic>
        <p:nvPicPr>
          <p:cNvPr id="5" name="Picture 4">
            <a:extLst>
              <a:ext uri="{FF2B5EF4-FFF2-40B4-BE49-F238E27FC236}">
                <a16:creationId xmlns:a16="http://schemas.microsoft.com/office/drawing/2014/main" id="{6ED8608C-5449-35CA-7BD0-2DD56422EC79}"/>
              </a:ext>
            </a:extLst>
          </p:cNvPr>
          <p:cNvPicPr>
            <a:picLocks noChangeAspect="1"/>
          </p:cNvPicPr>
          <p:nvPr/>
        </p:nvPicPr>
        <p:blipFill>
          <a:blip r:embed="rId3"/>
          <a:stretch>
            <a:fillRect/>
          </a:stretch>
        </p:blipFill>
        <p:spPr>
          <a:xfrm>
            <a:off x="7229024" y="1245432"/>
            <a:ext cx="4544290" cy="4922980"/>
          </a:xfrm>
          <a:prstGeom prst="rect">
            <a:avLst/>
          </a:prstGeom>
        </p:spPr>
      </p:pic>
    </p:spTree>
    <p:extLst>
      <p:ext uri="{BB962C8B-B14F-4D97-AF65-F5344CB8AC3E}">
        <p14:creationId xmlns:p14="http://schemas.microsoft.com/office/powerpoint/2010/main" val="94938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9651445-F307-4EDF-9B68-8E089E0141E1}"/>
              </a:ext>
            </a:extLst>
          </p:cNvPr>
          <p:cNvSpPr>
            <a:spLocks noGrp="1" noChangeArrowheads="1"/>
          </p:cNvSpPr>
          <p:nvPr>
            <p:ph type="title"/>
          </p:nvPr>
        </p:nvSpPr>
        <p:spPr>
          <a:xfrm>
            <a:off x="2937551" y="4712540"/>
            <a:ext cx="9144000" cy="1641490"/>
          </a:xfrm>
        </p:spPr>
        <p:txBody>
          <a:bodyPr vert="horz" wrap="none" lIns="91440" tIns="45720" rIns="91440" bIns="45720" rtlCol="0" anchor="t">
            <a:normAutofit/>
          </a:bodyPr>
          <a:lstStyle/>
          <a:p>
            <a:pPr algn="r">
              <a:defRPr/>
            </a:pPr>
            <a:r>
              <a:rPr lang="en-US" sz="8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Shannon Cotton, Principal</a:t>
            </a:r>
          </a:p>
        </p:txBody>
      </p:sp>
      <p:pic>
        <p:nvPicPr>
          <p:cNvPr id="47112" name="Picture 2">
            <a:extLst>
              <a:ext uri="{FF2B5EF4-FFF2-40B4-BE49-F238E27FC236}">
                <a16:creationId xmlns:a16="http://schemas.microsoft.com/office/drawing/2014/main" id="{54DB9350-6703-41B3-B122-675AF5BCEFA1}"/>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8855" b="12608"/>
          <a:stretch/>
        </p:blipFill>
        <p:spPr bwMode="auto">
          <a:xfrm>
            <a:off x="20" y="-45347"/>
            <a:ext cx="12191980" cy="3470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87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DDEEE72-5305-49FA-B8F4-B53C074B154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85" r="2690" b="-5"/>
          <a:stretch/>
        </p:blipFill>
        <p:spPr>
          <a:xfrm>
            <a:off x="4401988" y="4604577"/>
            <a:ext cx="3546267" cy="2208989"/>
          </a:xfrm>
          <a:prstGeom prst="rect">
            <a:avLst/>
          </a:prstGeom>
        </p:spPr>
      </p:pic>
      <p:pic>
        <p:nvPicPr>
          <p:cNvPr id="4" name="Content Placeholder 3" descr="A close-up of a flyer&#10;&#10;Description automatically generated">
            <a:extLst>
              <a:ext uri="{FF2B5EF4-FFF2-40B4-BE49-F238E27FC236}">
                <a16:creationId xmlns:a16="http://schemas.microsoft.com/office/drawing/2014/main" id="{810CD793-FDEC-EEFD-7D1B-AE0B6618CE50}"/>
              </a:ext>
            </a:extLst>
          </p:cNvPr>
          <p:cNvPicPr>
            <a:picLocks noGrp="1" noChangeAspect="1"/>
          </p:cNvPicPr>
          <p:nvPr>
            <p:ph idx="1"/>
          </p:nvPr>
        </p:nvPicPr>
        <p:blipFill>
          <a:blip r:embed="rId6"/>
          <a:stretch>
            <a:fillRect/>
          </a:stretch>
        </p:blipFill>
        <p:spPr>
          <a:xfrm>
            <a:off x="126514" y="578828"/>
            <a:ext cx="4112662" cy="5501932"/>
          </a:xfrm>
        </p:spPr>
      </p:pic>
      <p:pic>
        <p:nvPicPr>
          <p:cNvPr id="6" name="Picture 5">
            <a:extLst>
              <a:ext uri="{FF2B5EF4-FFF2-40B4-BE49-F238E27FC236}">
                <a16:creationId xmlns:a16="http://schemas.microsoft.com/office/drawing/2014/main" id="{0AB27812-D084-EAFD-FEC6-ED5C86D57B24}"/>
              </a:ext>
            </a:extLst>
          </p:cNvPr>
          <p:cNvPicPr>
            <a:picLocks noChangeAspect="1"/>
          </p:cNvPicPr>
          <p:nvPr/>
        </p:nvPicPr>
        <p:blipFill>
          <a:blip r:embed="rId7"/>
          <a:stretch>
            <a:fillRect/>
          </a:stretch>
        </p:blipFill>
        <p:spPr>
          <a:xfrm>
            <a:off x="8111067" y="880475"/>
            <a:ext cx="4022606" cy="5642680"/>
          </a:xfrm>
          <a:prstGeom prst="rect">
            <a:avLst/>
          </a:prstGeom>
        </p:spPr>
      </p:pic>
    </p:spTree>
    <p:extLst>
      <p:ext uri="{BB962C8B-B14F-4D97-AF65-F5344CB8AC3E}">
        <p14:creationId xmlns:p14="http://schemas.microsoft.com/office/powerpoint/2010/main" val="3402484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E6F1-F85B-1F76-3060-8C3262AA9F70}"/>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en-US" sz="3800" b="0" i="0" kern="1200" dirty="0">
                <a:solidFill>
                  <a:srgbClr val="EBEBEB"/>
                </a:solidFill>
                <a:latin typeface="+mj-lt"/>
                <a:ea typeface="+mj-ea"/>
                <a:cs typeface="+mj-cs"/>
              </a:rPr>
              <a:t>Attendance </a:t>
            </a:r>
            <a:r>
              <a:rPr lang="en-US" sz="3800" dirty="0">
                <a:solidFill>
                  <a:srgbClr val="EBEBEB"/>
                </a:solidFill>
              </a:rPr>
              <a:t>Adds</a:t>
            </a:r>
            <a:r>
              <a:rPr lang="en-US" sz="3800" b="0" i="0" kern="1200" dirty="0">
                <a:solidFill>
                  <a:srgbClr val="EBEBEB"/>
                </a:solidFill>
                <a:latin typeface="+mj-lt"/>
                <a:ea typeface="+mj-ea"/>
                <a:cs typeface="+mj-cs"/>
              </a:rPr>
              <a:t> up</a:t>
            </a:r>
            <a:r>
              <a:rPr lang="en-US" sz="3800" dirty="0">
                <a:solidFill>
                  <a:srgbClr val="EBEBEB"/>
                </a:solidFill>
              </a:rPr>
              <a:t> to a great Loss</a:t>
            </a:r>
            <a:endParaRPr lang="en-US" sz="3800" b="0" i="0" kern="1200" dirty="0">
              <a:solidFill>
                <a:srgbClr val="EBEBEB"/>
              </a:solidFill>
              <a:latin typeface="+mj-lt"/>
              <a:ea typeface="+mj-ea"/>
              <a:cs typeface="+mj-cs"/>
            </a:endParaRPr>
          </a:p>
        </p:txBody>
      </p:sp>
      <p:pic>
        <p:nvPicPr>
          <p:cNvPr id="5" name="Picture 5" descr="Table&#10;&#10;Description automatically generated">
            <a:extLst>
              <a:ext uri="{FF2B5EF4-FFF2-40B4-BE49-F238E27FC236}">
                <a16:creationId xmlns:a16="http://schemas.microsoft.com/office/drawing/2014/main" id="{23C3D9C2-63FB-57C2-9AA8-881267F8B708}"/>
              </a:ext>
            </a:extLst>
          </p:cNvPr>
          <p:cNvPicPr>
            <a:picLocks noGrp="1" noChangeAspect="1"/>
          </p:cNvPicPr>
          <p:nvPr>
            <p:ph idx="1"/>
          </p:nvPr>
        </p:nvPicPr>
        <p:blipFill>
          <a:blip r:embed="rId2"/>
          <a:stretch>
            <a:fillRect/>
          </a:stretch>
        </p:blipFill>
        <p:spPr>
          <a:xfrm>
            <a:off x="643854" y="1599335"/>
            <a:ext cx="6270662" cy="3658865"/>
          </a:xfrm>
          <a:prstGeom prst="rect">
            <a:avLst/>
          </a:prstGeom>
          <a:effectLst/>
        </p:spPr>
      </p:pic>
    </p:spTree>
    <p:extLst>
      <p:ext uri="{BB962C8B-B14F-4D97-AF65-F5344CB8AC3E}">
        <p14:creationId xmlns:p14="http://schemas.microsoft.com/office/powerpoint/2010/main" val="287959711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4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12E3-2498-424D-9813-BA4842CA190C}"/>
              </a:ext>
            </a:extLst>
          </p:cNvPr>
          <p:cNvSpPr>
            <a:spLocks noGrp="1"/>
          </p:cNvSpPr>
          <p:nvPr>
            <p:ph type="title"/>
          </p:nvPr>
        </p:nvSpPr>
        <p:spPr>
          <a:xfrm>
            <a:off x="831965" y="25255"/>
            <a:ext cx="9404723" cy="1400530"/>
          </a:xfrm>
        </p:spPr>
        <p:txBody>
          <a:bodyPr>
            <a:normAutofit/>
          </a:bodyPr>
          <a:lstStyle/>
          <a:p>
            <a:pPr algn="ctr">
              <a:defRPr/>
            </a:pPr>
            <a:r>
              <a:rPr lang="en-US" sz="2600" dirty="0">
                <a:gradFill flip="none" rotWithShape="1">
                  <a:gsLst>
                    <a:gs pos="28000">
                      <a:srgbClr val="EDEDED"/>
                    </a:gs>
                    <a:gs pos="0">
                      <a:srgbClr val="BFBFBF"/>
                    </a:gs>
                    <a:gs pos="100000">
                      <a:srgbClr val="FFFFFF"/>
                    </a:gs>
                  </a:gsLst>
                  <a:lin ang="4800000" scaled="0"/>
                  <a:tileRect/>
                </a:gradFill>
                <a:latin typeface="Aharoni"/>
                <a:cs typeface="Aharoni"/>
              </a:rPr>
              <a:t>Attendance </a:t>
            </a:r>
            <a:br>
              <a:rPr lang="en-US" sz="2600" dirty="0"/>
            </a:br>
            <a:r>
              <a:rPr lang="en-US" sz="1600" dirty="0">
                <a:gradFill flip="none" rotWithShape="1">
                  <a:gsLst>
                    <a:gs pos="28000">
                      <a:srgbClr val="EDEDED"/>
                    </a:gs>
                    <a:gs pos="0">
                      <a:srgbClr val="BFBFBF"/>
                    </a:gs>
                    <a:gs pos="100000">
                      <a:srgbClr val="FFFFFF"/>
                    </a:gs>
                  </a:gsLst>
                  <a:lin ang="4800000" scaled="0"/>
                  <a:tileRect/>
                </a:gradFill>
              </a:rPr>
              <a:t>Mrs. McNeal and Ms. </a:t>
            </a:r>
            <a:r>
              <a:rPr lang="en-US" sz="1600" dirty="0" err="1">
                <a:gradFill flip="none" rotWithShape="1">
                  <a:gsLst>
                    <a:gs pos="28000">
                      <a:srgbClr val="EDEDED"/>
                    </a:gs>
                    <a:gs pos="0">
                      <a:srgbClr val="BFBFBF"/>
                    </a:gs>
                    <a:gs pos="100000">
                      <a:srgbClr val="FFFFFF"/>
                    </a:gs>
                  </a:gsLst>
                  <a:lin ang="4800000" scaled="0"/>
                  <a:tileRect/>
                </a:gradFill>
              </a:rPr>
              <a:t>O'Banner</a:t>
            </a:r>
            <a:r>
              <a:rPr lang="en-US" sz="1600" dirty="0">
                <a:gradFill flip="none" rotWithShape="1">
                  <a:gsLst>
                    <a:gs pos="28000">
                      <a:srgbClr val="EDEDED"/>
                    </a:gs>
                    <a:gs pos="0">
                      <a:srgbClr val="BFBFBF"/>
                    </a:gs>
                    <a:gs pos="100000">
                      <a:srgbClr val="FFFFFF"/>
                    </a:gs>
                  </a:gsLst>
                  <a:lin ang="4800000" scaled="0"/>
                  <a:tileRect/>
                </a:gradFill>
              </a:rPr>
              <a:t>, Professional School Counselors </a:t>
            </a:r>
            <a:br>
              <a:rPr lang="en-US" sz="1600" dirty="0"/>
            </a:br>
            <a:r>
              <a:rPr lang="en-US" sz="1600" dirty="0">
                <a:gradFill flip="none" rotWithShape="1">
                  <a:gsLst>
                    <a:gs pos="28000">
                      <a:srgbClr val="EDEDED"/>
                    </a:gs>
                    <a:gs pos="0">
                      <a:srgbClr val="BFBFBF"/>
                    </a:gs>
                    <a:gs pos="100000">
                      <a:srgbClr val="FFFFFF"/>
                    </a:gs>
                  </a:gsLst>
                  <a:lin ang="4800000" scaled="0"/>
                  <a:tileRect/>
                </a:gradFill>
              </a:rPr>
              <a:t>Ms. Davis, Family Engagement Specialist</a:t>
            </a:r>
            <a:br>
              <a:rPr lang="en-US" sz="1600" dirty="0">
                <a:gradFill flip="none" rotWithShape="1">
                  <a:gsLst>
                    <a:gs pos="28000">
                      <a:srgbClr val="EDEDED"/>
                    </a:gs>
                    <a:gs pos="0">
                      <a:srgbClr val="BFBFBF"/>
                    </a:gs>
                    <a:gs pos="100000">
                      <a:srgbClr val="FFFFFF"/>
                    </a:gs>
                  </a:gsLst>
                  <a:lin ang="4800000" scaled="0"/>
                  <a:tileRect/>
                </a:gradFill>
              </a:rPr>
            </a:br>
            <a:r>
              <a:rPr lang="en-US" sz="1600" dirty="0">
                <a:gradFill flip="none" rotWithShape="1">
                  <a:gsLst>
                    <a:gs pos="28000">
                      <a:srgbClr val="EDEDED"/>
                    </a:gs>
                    <a:gs pos="0">
                      <a:srgbClr val="BFBFBF"/>
                    </a:gs>
                    <a:gs pos="100000">
                      <a:srgbClr val="FFFFFF"/>
                    </a:gs>
                  </a:gsLst>
                  <a:lin ang="4800000" scaled="0"/>
                  <a:tileRect/>
                </a:gradFill>
              </a:rPr>
              <a:t>Ms. Jimmerson, Attendance Specialist </a:t>
            </a:r>
            <a:endParaRPr lang="en-US" sz="1600" dirty="0"/>
          </a:p>
        </p:txBody>
      </p:sp>
      <p:sp>
        <p:nvSpPr>
          <p:cNvPr id="15363" name="Content Placeholder 2">
            <a:extLst>
              <a:ext uri="{FF2B5EF4-FFF2-40B4-BE49-F238E27FC236}">
                <a16:creationId xmlns:a16="http://schemas.microsoft.com/office/drawing/2014/main" id="{D3B3BBEB-26F6-4CA8-9961-ADD9FE88A06E}"/>
              </a:ext>
            </a:extLst>
          </p:cNvPr>
          <p:cNvSpPr>
            <a:spLocks noGrp="1" noChangeArrowheads="1"/>
          </p:cNvSpPr>
          <p:nvPr>
            <p:ph sz="half" idx="1"/>
          </p:nvPr>
        </p:nvSpPr>
        <p:spPr>
          <a:xfrm>
            <a:off x="183337" y="1521600"/>
            <a:ext cx="5334899" cy="5143616"/>
          </a:xfrm>
        </p:spPr>
        <p:txBody>
          <a:bodyPr vert="horz" lIns="91440" tIns="45720" rIns="91440" bIns="45720" rtlCol="0" anchor="t">
            <a:normAutofit fontScale="77500" lnSpcReduction="20000"/>
          </a:bodyPr>
          <a:lstStyle/>
          <a:p>
            <a:pPr marL="0" indent="0">
              <a:buNone/>
            </a:pPr>
            <a:r>
              <a:rPr lang="en-US" altLang="en-US" sz="1400" b="1" dirty="0">
                <a:solidFill>
                  <a:srgbClr val="FFC000"/>
                </a:solidFill>
              </a:rPr>
              <a:t>By Law all students are expected to attend school everyday that school is officially in session and remain at school for the entirety of the school day. Only the following reasons will be considered for excused absences. </a:t>
            </a:r>
            <a:endParaRPr lang="en-US" sz="1400" b="1">
              <a:solidFill>
                <a:srgbClr val="FFC000"/>
              </a:solidFill>
            </a:endParaRPr>
          </a:p>
          <a:p>
            <a:pPr>
              <a:buNone/>
            </a:pPr>
            <a:r>
              <a:rPr lang="en-US" sz="1400" b="1" dirty="0">
                <a:gradFill>
                  <a:gsLst>
                    <a:gs pos="34000">
                      <a:srgbClr val="EDEDED"/>
                    </a:gs>
                    <a:gs pos="0">
                      <a:srgbClr val="BFBFBF"/>
                    </a:gs>
                    <a:gs pos="100000">
                      <a:srgbClr val="FFFFFF"/>
                    </a:gs>
                  </a:gsLst>
                  <a:lin ang="4800000" scaled="0"/>
                </a:gradFill>
                <a:ea typeface="+mn-lt"/>
                <a:cs typeface="+mn-lt"/>
              </a:rPr>
              <a:t>The Shelby County Board of Education believes that regular attendance is a necessary requirement of all students and that any student with the maturity and interest should be included in some phase of the school program.</a:t>
            </a:r>
            <a:endParaRPr lang="en-US" sz="1400" b="1">
              <a:gradFill>
                <a:gsLst>
                  <a:gs pos="34000">
                    <a:srgbClr val="EDEDED"/>
                  </a:gs>
                  <a:gs pos="0">
                    <a:srgbClr val="BFBFBF"/>
                  </a:gs>
                  <a:gs pos="100000">
                    <a:srgbClr val="FFFFFF"/>
                  </a:gs>
                </a:gsLst>
                <a:lin ang="4800000" scaled="0"/>
              </a:gradFill>
            </a:endParaRPr>
          </a:p>
          <a:p>
            <a:pPr>
              <a:buNone/>
            </a:pPr>
            <a:r>
              <a:rPr lang="en-US" sz="1400" b="1" dirty="0">
                <a:solidFill>
                  <a:srgbClr val="00B050"/>
                </a:solidFill>
                <a:ea typeface="+mn-lt"/>
                <a:cs typeface="+mn-lt"/>
              </a:rPr>
              <a:t>All students are expected to attend school on each day that school is officially in session. Only the following reasons will be considered for excused absences:</a:t>
            </a:r>
            <a:br>
              <a:rPr lang="en-US" sz="1400" b="1" dirty="0">
                <a:solidFill>
                  <a:srgbClr val="00B050"/>
                </a:solidFill>
                <a:ea typeface="+mn-lt"/>
                <a:cs typeface="+mn-lt"/>
              </a:rPr>
            </a:br>
            <a:endParaRPr lang="en-US" sz="1400" b="1" dirty="0">
              <a:gradFill>
                <a:gsLst>
                  <a:gs pos="34000">
                    <a:srgbClr val="EDEDED"/>
                  </a:gs>
                  <a:gs pos="0">
                    <a:srgbClr val="BFBFBF"/>
                  </a:gs>
                  <a:gs pos="100000">
                    <a:srgbClr val="FFFFFF"/>
                  </a:gs>
                </a:gsLst>
                <a:lin ang="4800000" scaled="0"/>
              </a:gradFill>
              <a:ea typeface="+mn-lt"/>
              <a:cs typeface="+mn-lt"/>
            </a:endParaRPr>
          </a:p>
          <a:p>
            <a:pPr>
              <a:buFont typeface="Arial"/>
              <a:buChar char="•"/>
            </a:pPr>
            <a:r>
              <a:rPr lang="en-US" sz="1400" b="1" dirty="0">
                <a:solidFill>
                  <a:schemeClr val="accent1">
                    <a:lumMod val="60000"/>
                    <a:lumOff val="40000"/>
                  </a:schemeClr>
                </a:solidFill>
                <a:ea typeface="+mn-lt"/>
                <a:cs typeface="+mn-lt"/>
              </a:rPr>
              <a:t>Illness or hospitalization of student. Physician verification will be required to justify absences after the accumulation of ten (10) days of absence during a school year. Notes must be date specific and will be required for subsequent absences beyond ten (10) days.</a:t>
            </a:r>
            <a:endParaRPr lang="en-US" sz="1400" b="1">
              <a:solidFill>
                <a:schemeClr val="accent1">
                  <a:lumMod val="60000"/>
                  <a:lumOff val="40000"/>
                </a:schemeClr>
              </a:solidFill>
            </a:endParaRPr>
          </a:p>
          <a:p>
            <a:pPr>
              <a:buFont typeface="Arial"/>
              <a:buChar char="•"/>
            </a:pPr>
            <a:r>
              <a:rPr lang="en-US" sz="1400" b="1" dirty="0">
                <a:gradFill>
                  <a:gsLst>
                    <a:gs pos="34000">
                      <a:srgbClr val="EDEDED"/>
                    </a:gs>
                    <a:gs pos="0">
                      <a:srgbClr val="BFBFBF"/>
                    </a:gs>
                    <a:gs pos="100000">
                      <a:srgbClr val="FFFFFF"/>
                    </a:gs>
                  </a:gsLst>
                  <a:lin ang="4800000" scaled="0"/>
                </a:gradFill>
                <a:ea typeface="+mn-lt"/>
                <a:cs typeface="+mn-lt"/>
              </a:rPr>
              <a:t>Death or serious illness within the student's immediate family.</a:t>
            </a:r>
            <a:endParaRPr lang="en-US" sz="1400" b="1">
              <a:gradFill>
                <a:gsLst>
                  <a:gs pos="34000">
                    <a:srgbClr val="EDEDED"/>
                  </a:gs>
                  <a:gs pos="0">
                    <a:srgbClr val="BFBFBF"/>
                  </a:gs>
                  <a:gs pos="100000">
                    <a:srgbClr val="FFFFFF"/>
                  </a:gs>
                </a:gsLst>
                <a:lin ang="4800000" scaled="0"/>
              </a:gradFill>
            </a:endParaRPr>
          </a:p>
          <a:p>
            <a:pPr>
              <a:buFont typeface="Arial"/>
              <a:buChar char="•"/>
            </a:pPr>
            <a:r>
              <a:rPr lang="en-US" sz="1400" b="1" dirty="0">
                <a:gradFill>
                  <a:gsLst>
                    <a:gs pos="34000">
                      <a:srgbClr val="EDEDED"/>
                    </a:gs>
                    <a:gs pos="0">
                      <a:srgbClr val="BFBFBF"/>
                    </a:gs>
                    <a:gs pos="100000">
                      <a:srgbClr val="FFFFFF"/>
                    </a:gs>
                  </a:gsLst>
                  <a:lin ang="4800000" scaled="0"/>
                </a:gradFill>
                <a:ea typeface="+mn-lt"/>
                <a:cs typeface="+mn-lt"/>
              </a:rPr>
              <a:t>When the student is officially representing the school in a school sponsored activity.</a:t>
            </a:r>
            <a:endParaRPr lang="en-US" sz="1400" b="1">
              <a:gradFill>
                <a:gsLst>
                  <a:gs pos="34000">
                    <a:srgbClr val="EDEDED"/>
                  </a:gs>
                  <a:gs pos="0">
                    <a:srgbClr val="BFBFBF"/>
                  </a:gs>
                  <a:gs pos="100000">
                    <a:srgbClr val="FFFFFF"/>
                  </a:gs>
                </a:gsLst>
                <a:lin ang="4800000" scaled="0"/>
              </a:gradFill>
            </a:endParaRPr>
          </a:p>
          <a:p>
            <a:pPr>
              <a:buFont typeface="Arial"/>
              <a:buChar char="•"/>
            </a:pPr>
            <a:r>
              <a:rPr lang="en-US" sz="1400" b="1" dirty="0">
                <a:gradFill>
                  <a:gsLst>
                    <a:gs pos="34000">
                      <a:srgbClr val="EDEDED"/>
                    </a:gs>
                    <a:gs pos="0">
                      <a:srgbClr val="BFBFBF"/>
                    </a:gs>
                    <a:gs pos="100000">
                      <a:srgbClr val="FFFFFF"/>
                    </a:gs>
                  </a:gsLst>
                  <a:lin ang="4800000" scaled="0"/>
                </a:gradFill>
                <a:ea typeface="+mn-lt"/>
                <a:cs typeface="+mn-lt"/>
              </a:rPr>
              <a:t>Special and recognized religious holidays regularly observed by persons of their faith.</a:t>
            </a:r>
            <a:endParaRPr lang="en-US" sz="1400" b="1">
              <a:gradFill>
                <a:gsLst>
                  <a:gs pos="34000">
                    <a:srgbClr val="EDEDED"/>
                  </a:gs>
                  <a:gs pos="0">
                    <a:srgbClr val="BFBFBF"/>
                  </a:gs>
                  <a:gs pos="100000">
                    <a:srgbClr val="FFFFFF"/>
                  </a:gs>
                </a:gsLst>
                <a:lin ang="4800000" scaled="0"/>
              </a:gradFill>
            </a:endParaRPr>
          </a:p>
          <a:p>
            <a:pPr>
              <a:buFont typeface="Arial"/>
              <a:buChar char="•"/>
            </a:pPr>
            <a:r>
              <a:rPr lang="en-US" sz="1400" b="1" dirty="0">
                <a:gradFill>
                  <a:gsLst>
                    <a:gs pos="34000">
                      <a:srgbClr val="EDEDED"/>
                    </a:gs>
                    <a:gs pos="0">
                      <a:srgbClr val="BFBFBF"/>
                    </a:gs>
                    <a:gs pos="100000">
                      <a:srgbClr val="FFFFFF"/>
                    </a:gs>
                  </a:gsLst>
                  <a:lin ang="4800000" scaled="0"/>
                </a:gradFill>
                <a:ea typeface="+mn-lt"/>
                <a:cs typeface="+mn-lt"/>
              </a:rPr>
              <a:t>Legal court summons not as a result of the student's misconduct.</a:t>
            </a:r>
            <a:endParaRPr lang="en-US" sz="1400" b="1">
              <a:gradFill>
                <a:gsLst>
                  <a:gs pos="34000">
                    <a:srgbClr val="EDEDED"/>
                  </a:gs>
                  <a:gs pos="0">
                    <a:srgbClr val="BFBFBF"/>
                  </a:gs>
                  <a:gs pos="100000">
                    <a:srgbClr val="FFFFFF"/>
                  </a:gs>
                </a:gsLst>
                <a:lin ang="4800000" scaled="0"/>
              </a:gradFill>
            </a:endParaRPr>
          </a:p>
          <a:p>
            <a:pPr>
              <a:buFont typeface="Arial"/>
              <a:buChar char="•"/>
            </a:pPr>
            <a:r>
              <a:rPr lang="en-US" sz="1400" b="1" dirty="0">
                <a:gradFill>
                  <a:gsLst>
                    <a:gs pos="34000">
                      <a:srgbClr val="EDEDED"/>
                    </a:gs>
                    <a:gs pos="0">
                      <a:srgbClr val="BFBFBF"/>
                    </a:gs>
                    <a:gs pos="100000">
                      <a:srgbClr val="FFFFFF"/>
                    </a:gs>
                  </a:gsLst>
                  <a:lin ang="4800000" scaled="0"/>
                </a:gradFill>
                <a:ea typeface="+mn-lt"/>
                <a:cs typeface="+mn-lt"/>
              </a:rPr>
              <a:t>Extenuating circumstances over which the student has no control as approved by the principal.</a:t>
            </a:r>
            <a:endParaRPr lang="en-US" sz="1400" b="1" dirty="0">
              <a:gradFill>
                <a:gsLst>
                  <a:gs pos="34000">
                    <a:srgbClr val="EDEDED"/>
                  </a:gs>
                  <a:gs pos="0">
                    <a:srgbClr val="BFBFBF"/>
                  </a:gs>
                  <a:gs pos="100000">
                    <a:srgbClr val="FFFFFF"/>
                  </a:gs>
                </a:gsLst>
                <a:lin ang="4800000" scaled="0"/>
              </a:gradFill>
            </a:endParaRPr>
          </a:p>
          <a:p>
            <a:pPr>
              <a:buClr>
                <a:srgbClr val="F7F7F7"/>
              </a:buClr>
              <a:buFont typeface="Arial"/>
              <a:buChar char="•"/>
            </a:pPr>
            <a:endParaRPr lang="en-US" sz="1400" b="1" dirty="0">
              <a:solidFill>
                <a:srgbClr val="EDEDED"/>
              </a:solidFill>
              <a:ea typeface="+mn-lt"/>
              <a:cs typeface="+mn-lt"/>
            </a:endParaRPr>
          </a:p>
          <a:p>
            <a:pPr indent="0">
              <a:buClr>
                <a:srgbClr val="EBEBEB">
                  <a:lumMod val="40000"/>
                  <a:lumOff val="60000"/>
                </a:srgbClr>
              </a:buClr>
              <a:buNone/>
            </a:pPr>
            <a:br>
              <a:rPr lang="en-US" sz="1100" dirty="0">
                <a:ea typeface="+mn-lt"/>
                <a:cs typeface="+mn-lt"/>
              </a:rPr>
            </a:br>
            <a:endParaRPr lang="en-US" sz="1100">
              <a:gradFill>
                <a:gsLst>
                  <a:gs pos="34000">
                    <a:srgbClr val="EDEDED"/>
                  </a:gs>
                  <a:gs pos="0">
                    <a:srgbClr val="BFBFBF"/>
                  </a:gs>
                  <a:gs pos="100000">
                    <a:srgbClr val="FFFFFF"/>
                  </a:gs>
                </a:gsLst>
                <a:lin ang="4800000" scaled="0"/>
              </a:gradFill>
              <a:ea typeface="+mn-lt"/>
              <a:cs typeface="+mn-lt"/>
            </a:endParaRPr>
          </a:p>
          <a:p>
            <a:pPr marL="0" indent="0">
              <a:buNone/>
            </a:pPr>
            <a:endParaRPr lang="en-US" altLang="en-US" sz="1100">
              <a:gradFill>
                <a:gsLst>
                  <a:gs pos="34000">
                    <a:srgbClr val="EDEDED"/>
                  </a:gs>
                  <a:gs pos="0">
                    <a:srgbClr val="BFBFBF"/>
                  </a:gs>
                  <a:gs pos="100000">
                    <a:srgbClr val="FFFFFF"/>
                  </a:gs>
                </a:gsLst>
                <a:lin ang="4800000" scaled="0"/>
              </a:gradFill>
            </a:endParaRPr>
          </a:p>
          <a:p>
            <a:pPr marL="0" indent="0">
              <a:buNone/>
            </a:pPr>
            <a:endParaRPr lang="en-US" altLang="en-US" sz="1100">
              <a:gradFill>
                <a:gsLst>
                  <a:gs pos="34000">
                    <a:srgbClr val="EDEDED"/>
                  </a:gs>
                  <a:gs pos="0">
                    <a:srgbClr val="BFBFBF"/>
                  </a:gs>
                  <a:gs pos="100000">
                    <a:srgbClr val="FFFFFF"/>
                  </a:gs>
                </a:gsLst>
                <a:lin ang="4800000" scaled="0"/>
              </a:gradFill>
            </a:endParaRPr>
          </a:p>
        </p:txBody>
      </p:sp>
      <p:sp>
        <p:nvSpPr>
          <p:cNvPr id="7" name="Content Placeholder 6">
            <a:extLst>
              <a:ext uri="{FF2B5EF4-FFF2-40B4-BE49-F238E27FC236}">
                <a16:creationId xmlns:a16="http://schemas.microsoft.com/office/drawing/2014/main" id="{EB9210DD-A867-BEEE-BCE2-918A1D53F09D}"/>
              </a:ext>
            </a:extLst>
          </p:cNvPr>
          <p:cNvSpPr>
            <a:spLocks noGrp="1"/>
          </p:cNvSpPr>
          <p:nvPr>
            <p:ph sz="half" idx="2"/>
          </p:nvPr>
        </p:nvSpPr>
        <p:spPr>
          <a:xfrm>
            <a:off x="5831054" y="1256921"/>
            <a:ext cx="4396341" cy="4200245"/>
          </a:xfrm>
        </p:spPr>
        <p:txBody>
          <a:bodyPr vert="horz" lIns="91440" tIns="45720" rIns="91440" bIns="45720" rtlCol="0" anchor="t">
            <a:normAutofit fontScale="77500" lnSpcReduction="20000"/>
          </a:bodyPr>
          <a:lstStyle/>
          <a:p>
            <a:r>
              <a:rPr lang="en-US" dirty="0">
                <a:solidFill>
                  <a:srgbClr val="FFFF00"/>
                </a:solidFill>
                <a:ea typeface="+mj-lt"/>
                <a:cs typeface="+mj-lt"/>
              </a:rPr>
              <a:t>How many days can a student miss school in TN?</a:t>
            </a:r>
            <a:endParaRPr lang="en-US">
              <a:solidFill>
                <a:srgbClr val="FFFF00"/>
              </a:solidFill>
            </a:endParaRPr>
          </a:p>
          <a:p>
            <a:pPr>
              <a:buClr>
                <a:srgbClr val="F7F7F7"/>
              </a:buClr>
            </a:pPr>
            <a:r>
              <a:rPr lang="en" dirty="0">
                <a:ea typeface="+mj-lt"/>
                <a:cs typeface="+mj-lt"/>
              </a:rPr>
              <a:t>A Tennessee student is considered truant at </a:t>
            </a:r>
            <a:r>
              <a:rPr lang="en" b="1" dirty="0">
                <a:solidFill>
                  <a:srgbClr val="FFFF00"/>
                </a:solidFill>
                <a:ea typeface="+mj-lt"/>
                <a:cs typeface="+mj-lt"/>
              </a:rPr>
              <a:t>five unexcused absences</a:t>
            </a:r>
            <a:r>
              <a:rPr lang="en" dirty="0">
                <a:solidFill>
                  <a:srgbClr val="FFFF00"/>
                </a:solidFill>
                <a:ea typeface="+mj-lt"/>
                <a:cs typeface="+mj-lt"/>
              </a:rPr>
              <a:t> </a:t>
            </a:r>
            <a:r>
              <a:rPr lang="en" dirty="0">
                <a:ea typeface="+mj-lt"/>
                <a:cs typeface="+mj-lt"/>
              </a:rPr>
              <a:t>and may be subject to legal intervention. Chronic Absenteeism: Missing school for any reason (excused, unexcused, suspended/expelled).</a:t>
            </a:r>
            <a:endParaRPr lang="en-US" dirty="0"/>
          </a:p>
          <a:p>
            <a:pPr>
              <a:buClr>
                <a:srgbClr val="F7F7F7"/>
              </a:buClr>
            </a:pPr>
            <a:r>
              <a:rPr lang="en-US" dirty="0">
                <a:solidFill>
                  <a:srgbClr val="FFFF00"/>
                </a:solidFill>
                <a:ea typeface="+mj-lt"/>
                <a:cs typeface="+mj-lt"/>
              </a:rPr>
              <a:t>How many excused absences are allowed in Tennessee?</a:t>
            </a:r>
            <a:endParaRPr lang="en-US">
              <a:solidFill>
                <a:srgbClr val="FFFF00"/>
              </a:solidFill>
            </a:endParaRPr>
          </a:p>
          <a:p>
            <a:pPr>
              <a:buClr>
                <a:srgbClr val="F7F7F7"/>
              </a:buClr>
            </a:pPr>
            <a:r>
              <a:rPr lang="en" dirty="0">
                <a:solidFill>
                  <a:srgbClr val="FFFF00"/>
                </a:solidFill>
                <a:ea typeface="+mj-lt"/>
                <a:cs typeface="+mj-lt"/>
              </a:rPr>
              <a:t>Students are allowed </a:t>
            </a:r>
            <a:r>
              <a:rPr lang="en" b="1" dirty="0">
                <a:solidFill>
                  <a:srgbClr val="FFFF00"/>
                </a:solidFill>
                <a:ea typeface="+mj-lt"/>
                <a:cs typeface="+mj-lt"/>
              </a:rPr>
              <a:t>10 days</a:t>
            </a:r>
            <a:r>
              <a:rPr lang="en" dirty="0">
                <a:solidFill>
                  <a:srgbClr val="FFFF00"/>
                </a:solidFill>
                <a:ea typeface="+mj-lt"/>
                <a:cs typeface="+mj-lt"/>
              </a:rPr>
              <a:t> of excused absences before they become </a:t>
            </a:r>
            <a:r>
              <a:rPr lang="en" b="1" dirty="0">
                <a:solidFill>
                  <a:srgbClr val="FF0000"/>
                </a:solidFill>
                <a:ea typeface="+mj-lt"/>
                <a:cs typeface="+mj-lt"/>
              </a:rPr>
              <a:t>truant.</a:t>
            </a:r>
            <a:r>
              <a:rPr lang="en" dirty="0">
                <a:ea typeface="+mj-lt"/>
                <a:cs typeface="+mj-lt"/>
              </a:rPr>
              <a:t> Students are allowed 5 days of unexcused absences before they become truant.</a:t>
            </a:r>
            <a:endParaRPr lang="en-US" dirty="0"/>
          </a:p>
          <a:p>
            <a:pPr>
              <a:buClr>
                <a:srgbClr val="F7F7F7"/>
              </a:buClr>
            </a:pPr>
            <a:endParaRPr lang="en-US" dirty="0"/>
          </a:p>
        </p:txBody>
      </p:sp>
      <p:pic>
        <p:nvPicPr>
          <p:cNvPr id="15364" name="Picture 3">
            <a:extLst>
              <a:ext uri="{FF2B5EF4-FFF2-40B4-BE49-F238E27FC236}">
                <a16:creationId xmlns:a16="http://schemas.microsoft.com/office/drawing/2014/main" id="{F629B063-7E84-487A-A380-CA1783BA5E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91721" y="93260"/>
            <a:ext cx="1889818" cy="16162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a:extLst>
              <a:ext uri="{FF2B5EF4-FFF2-40B4-BE49-F238E27FC236}">
                <a16:creationId xmlns:a16="http://schemas.microsoft.com/office/drawing/2014/main" id="{F2A4B844-41BF-930A-EEB2-585BC61303CC}"/>
              </a:ext>
            </a:extLst>
          </p:cNvPr>
          <p:cNvGraphicFramePr>
            <a:graphicFrameLocks noGrp="1"/>
          </p:cNvGraphicFramePr>
          <p:nvPr>
            <p:extLst>
              <p:ext uri="{D42A27DB-BD31-4B8C-83A1-F6EECF244321}">
                <p14:modId xmlns:p14="http://schemas.microsoft.com/office/powerpoint/2010/main" val="2367029818"/>
              </p:ext>
            </p:extLst>
          </p:nvPr>
        </p:nvGraphicFramePr>
        <p:xfrm>
          <a:off x="6170341" y="4506951"/>
          <a:ext cx="4240190" cy="2286000"/>
        </p:xfrm>
        <a:graphic>
          <a:graphicData uri="http://schemas.openxmlformats.org/drawingml/2006/table">
            <a:tbl>
              <a:tblPr firstRow="1" bandRow="1">
                <a:tableStyleId>{5C22544A-7EE6-4342-B048-85BDC9FD1C3A}</a:tableStyleId>
              </a:tblPr>
              <a:tblGrid>
                <a:gridCol w="2120095">
                  <a:extLst>
                    <a:ext uri="{9D8B030D-6E8A-4147-A177-3AD203B41FA5}">
                      <a16:colId xmlns:a16="http://schemas.microsoft.com/office/drawing/2014/main" val="1672355265"/>
                    </a:ext>
                  </a:extLst>
                </a:gridCol>
                <a:gridCol w="2120095">
                  <a:extLst>
                    <a:ext uri="{9D8B030D-6E8A-4147-A177-3AD203B41FA5}">
                      <a16:colId xmlns:a16="http://schemas.microsoft.com/office/drawing/2014/main" val="483476910"/>
                    </a:ext>
                  </a:extLst>
                </a:gridCol>
              </a:tblGrid>
              <a:tr h="382626">
                <a:tc>
                  <a:txBody>
                    <a:bodyPr/>
                    <a:lstStyle/>
                    <a:p>
                      <a:pPr algn="l" fontAlgn="t"/>
                      <a:r>
                        <a:rPr lang="en-US" dirty="0">
                          <a:effectLst/>
                        </a:rPr>
                        <a:t>% PERCENTAGE</a:t>
                      </a:r>
                      <a:endParaRPr lang="en-US" b="1" dirty="0">
                        <a:solidFill>
                          <a:srgbClr val="202124"/>
                        </a:solidFill>
                        <a:effectLst/>
                      </a:endParaRPr>
                    </a:p>
                  </a:txBody>
                  <a:tcPr marR="95250" marT="76200" marB="76200">
                    <a:solidFill>
                      <a:schemeClr val="accent5"/>
                    </a:solidFill>
                  </a:tcPr>
                </a:tc>
                <a:tc>
                  <a:txBody>
                    <a:bodyPr/>
                    <a:lstStyle/>
                    <a:p>
                      <a:pPr algn="l" fontAlgn="t"/>
                      <a:r>
                        <a:rPr lang="en-US" dirty="0">
                          <a:effectLst/>
                        </a:rPr>
                        <a:t>Days absent</a:t>
                      </a:r>
                      <a:endParaRPr lang="en-US" b="1" dirty="0">
                        <a:solidFill>
                          <a:srgbClr val="202124"/>
                        </a:solidFill>
                        <a:effectLst/>
                      </a:endParaRPr>
                    </a:p>
                  </a:txBody>
                  <a:tcPr marL="95250" marR="95250" marT="76200" marB="76200">
                    <a:solidFill>
                      <a:schemeClr val="accent5"/>
                    </a:solidFill>
                  </a:tcPr>
                </a:tc>
                <a:extLst>
                  <a:ext uri="{0D108BD9-81ED-4DB2-BD59-A6C34878D82A}">
                    <a16:rowId xmlns:a16="http://schemas.microsoft.com/office/drawing/2014/main" val="934998926"/>
                  </a:ext>
                </a:extLst>
              </a:tr>
              <a:tr h="382626">
                <a:tc>
                  <a:txBody>
                    <a:bodyPr/>
                    <a:lstStyle/>
                    <a:p>
                      <a:r>
                        <a:rPr lang="en-US" dirty="0">
                          <a:effectLst/>
                        </a:rPr>
                        <a:t>97</a:t>
                      </a:r>
                    </a:p>
                  </a:txBody>
                  <a:tcPr marR="95250" marT="76200" marB="76200" anchor="ctr"/>
                </a:tc>
                <a:tc>
                  <a:txBody>
                    <a:bodyPr/>
                    <a:lstStyle/>
                    <a:p>
                      <a:r>
                        <a:rPr lang="en-US" dirty="0">
                          <a:effectLst/>
                        </a:rPr>
                        <a:t>5 days out</a:t>
                      </a:r>
                    </a:p>
                  </a:txBody>
                  <a:tcPr marL="95250" marR="95250" marT="76200" marB="76200" anchor="ctr"/>
                </a:tc>
                <a:extLst>
                  <a:ext uri="{0D108BD9-81ED-4DB2-BD59-A6C34878D82A}">
                    <a16:rowId xmlns:a16="http://schemas.microsoft.com/office/drawing/2014/main" val="2924034744"/>
                  </a:ext>
                </a:extLst>
              </a:tr>
              <a:tr h="382626">
                <a:tc>
                  <a:txBody>
                    <a:bodyPr/>
                    <a:lstStyle/>
                    <a:p>
                      <a:r>
                        <a:rPr lang="en-US" dirty="0">
                          <a:effectLst/>
                        </a:rPr>
                        <a:t>96</a:t>
                      </a:r>
                    </a:p>
                  </a:txBody>
                  <a:tcPr marR="95250" marT="76200" marB="76200" anchor="ctr"/>
                </a:tc>
                <a:tc>
                  <a:txBody>
                    <a:bodyPr/>
                    <a:lstStyle/>
                    <a:p>
                      <a:pPr lvl="0">
                        <a:buNone/>
                      </a:pPr>
                      <a:r>
                        <a:rPr lang="en-US" dirty="0">
                          <a:effectLst/>
                        </a:rPr>
                        <a:t>7 days out</a:t>
                      </a:r>
                    </a:p>
                  </a:txBody>
                  <a:tcPr marL="95250" marR="95250" marT="76200" marB="76200" anchor="ctr"/>
                </a:tc>
                <a:extLst>
                  <a:ext uri="{0D108BD9-81ED-4DB2-BD59-A6C34878D82A}">
                    <a16:rowId xmlns:a16="http://schemas.microsoft.com/office/drawing/2014/main" val="805304783"/>
                  </a:ext>
                </a:extLst>
              </a:tr>
              <a:tr h="382626">
                <a:tc>
                  <a:txBody>
                    <a:bodyPr/>
                    <a:lstStyle/>
                    <a:p>
                      <a:r>
                        <a:rPr lang="en-US" dirty="0">
                          <a:effectLst/>
                        </a:rPr>
                        <a:t>95</a:t>
                      </a:r>
                    </a:p>
                  </a:txBody>
                  <a:tcPr marR="95250" marT="76200" marB="76200" anchor="ctr"/>
                </a:tc>
                <a:tc>
                  <a:txBody>
                    <a:bodyPr/>
                    <a:lstStyle/>
                    <a:p>
                      <a:r>
                        <a:rPr lang="en-US" dirty="0">
                          <a:effectLst/>
                        </a:rPr>
                        <a:t>9 days out</a:t>
                      </a:r>
                    </a:p>
                  </a:txBody>
                  <a:tcPr marL="95250" marR="95250" marT="76200" marB="76200" anchor="ctr"/>
                </a:tc>
                <a:extLst>
                  <a:ext uri="{0D108BD9-81ED-4DB2-BD59-A6C34878D82A}">
                    <a16:rowId xmlns:a16="http://schemas.microsoft.com/office/drawing/2014/main" val="2298545753"/>
                  </a:ext>
                </a:extLst>
              </a:tr>
              <a:tr h="515713">
                <a:tc gridSpan="2">
                  <a:txBody>
                    <a:bodyPr/>
                    <a:lstStyle/>
                    <a:p>
                      <a:pPr marL="0" marR="0" lvl="0" indent="0" algn="ctr">
                        <a:lnSpc>
                          <a:spcPct val="100000"/>
                        </a:lnSpc>
                        <a:spcBef>
                          <a:spcPts val="1000"/>
                        </a:spcBef>
                        <a:spcAft>
                          <a:spcPts val="0"/>
                        </a:spcAft>
                        <a:buClr>
                          <a:srgbClr val="000000"/>
                        </a:buClr>
                        <a:buNone/>
                      </a:pPr>
                      <a:r>
                        <a:rPr lang="en-US" sz="1400" b="1" i="0" u="none" strike="noStrike" noProof="0" dirty="0">
                          <a:solidFill>
                            <a:srgbClr val="0070C0"/>
                          </a:solidFill>
                          <a:effectLst/>
                          <a:latin typeface="Century Gothic"/>
                        </a:rPr>
                        <a:t>ALL STUDENTS ARE </a:t>
                      </a:r>
                      <a:r>
                        <a:rPr lang="en-US" sz="1400" b="1" i="0" u="none" strike="noStrike" noProof="0" dirty="0">
                          <a:solidFill>
                            <a:srgbClr val="0070C0"/>
                          </a:solidFill>
                          <a:effectLst/>
                          <a:highlight>
                            <a:srgbClr val="FFFF00"/>
                          </a:highlight>
                          <a:latin typeface="Century Gothic"/>
                        </a:rPr>
                        <a:t>REQUIRED </a:t>
                      </a:r>
                      <a:r>
                        <a:rPr lang="en-US" sz="1400" b="1" i="0" u="none" strike="noStrike" noProof="0" dirty="0">
                          <a:solidFill>
                            <a:srgbClr val="0070C0"/>
                          </a:solidFill>
                          <a:effectLst/>
                          <a:latin typeface="Century Gothic"/>
                        </a:rPr>
                        <a:t>TO BE PRESENT</a:t>
                      </a:r>
                      <a:r>
                        <a:rPr lang="en-US" sz="1400" b="1" i="0" u="none" strike="noStrike" noProof="0" dirty="0">
                          <a:solidFill>
                            <a:srgbClr val="FF0000"/>
                          </a:solidFill>
                          <a:effectLst/>
                          <a:latin typeface="Century Gothic"/>
                        </a:rPr>
                        <a:t> 97%</a:t>
                      </a:r>
                      <a:r>
                        <a:rPr lang="en-US" sz="1400" b="1" i="0" u="none" strike="noStrike" noProof="0" dirty="0">
                          <a:solidFill>
                            <a:srgbClr val="0070C0"/>
                          </a:solidFill>
                          <a:effectLst/>
                          <a:latin typeface="Century Gothic"/>
                        </a:rPr>
                        <a:t> OF THE TIME</a:t>
                      </a:r>
                      <a:endParaRPr lang="en-US" sz="1400">
                        <a:solidFill>
                          <a:srgbClr val="0070C0"/>
                        </a:solidFill>
                      </a:endParaRPr>
                    </a:p>
                  </a:txBody>
                  <a:tcPr marR="95250" marT="76200" marB="76200" anchor="ctr"/>
                </a:tc>
                <a:tc hMerge="1">
                  <a:txBody>
                    <a:bodyPr/>
                    <a:lstStyle/>
                    <a:p>
                      <a:endParaRPr lang="en-US"/>
                    </a:p>
                  </a:txBody>
                  <a:tcPr marL="95250" marR="95250" marT="76200" marB="76200" anchor="ctr"/>
                </a:tc>
                <a:extLst>
                  <a:ext uri="{0D108BD9-81ED-4DB2-BD59-A6C34878D82A}">
                    <a16:rowId xmlns:a16="http://schemas.microsoft.com/office/drawing/2014/main" val="55762770"/>
                  </a:ext>
                </a:extLst>
              </a:tr>
            </a:tbl>
          </a:graphicData>
        </a:graphic>
      </p:graphicFrame>
      <p:sp>
        <p:nvSpPr>
          <p:cNvPr id="10" name="TextBox 9">
            <a:extLst>
              <a:ext uri="{FF2B5EF4-FFF2-40B4-BE49-F238E27FC236}">
                <a16:creationId xmlns:a16="http://schemas.microsoft.com/office/drawing/2014/main" id="{27C5BD7F-477E-A9E2-C62B-8D4DD0BCBFA6}"/>
              </a:ext>
            </a:extLst>
          </p:cNvPr>
          <p:cNvSpPr txBox="1"/>
          <p:nvPr/>
        </p:nvSpPr>
        <p:spPr>
          <a:xfrm>
            <a:off x="6174059" y="3925230"/>
            <a:ext cx="3904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202124"/>
                </a:solidFill>
                <a:latin typeface="Roboto"/>
                <a:ea typeface="Roboto"/>
              </a:rPr>
              <a:t>How many days absent is </a:t>
            </a:r>
            <a:r>
              <a:rPr lang="en-US" b="1" dirty="0">
                <a:solidFill>
                  <a:srgbClr val="FF0000"/>
                </a:solidFill>
                <a:latin typeface="Roboto"/>
                <a:ea typeface="Roboto"/>
              </a:rPr>
              <a:t>97%?</a:t>
            </a:r>
          </a:p>
          <a:p>
            <a:pPr algn="ctr"/>
            <a:r>
              <a:rPr lang="en-US" dirty="0">
                <a:solidFill>
                  <a:srgbClr val="202124"/>
                </a:solidFill>
                <a:latin typeface="Roboto"/>
                <a:ea typeface="Roboto"/>
              </a:rPr>
              <a:t>Attendance</a:t>
            </a:r>
          </a:p>
        </p:txBody>
      </p:sp>
    </p:spTree>
    <p:extLst>
      <p:ext uri="{BB962C8B-B14F-4D97-AF65-F5344CB8AC3E}">
        <p14:creationId xmlns:p14="http://schemas.microsoft.com/office/powerpoint/2010/main" val="154817367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AD2F-8233-EF08-1A8D-52598CC3283C}"/>
              </a:ext>
            </a:extLst>
          </p:cNvPr>
          <p:cNvSpPr>
            <a:spLocks noGrp="1"/>
          </p:cNvSpPr>
          <p:nvPr>
            <p:ph type="title"/>
          </p:nvPr>
        </p:nvSpPr>
        <p:spPr/>
        <p:txBody>
          <a:bodyPr/>
          <a:lstStyle/>
          <a:p>
            <a:r>
              <a:rPr lang="en-US" dirty="0"/>
              <a:t>Current Attendance</a:t>
            </a:r>
          </a:p>
        </p:txBody>
      </p:sp>
      <p:pic>
        <p:nvPicPr>
          <p:cNvPr id="11" name="Picture 10" descr="A yellow and blue rectangle with blue text&#10;&#10;Description automatically generated">
            <a:extLst>
              <a:ext uri="{FF2B5EF4-FFF2-40B4-BE49-F238E27FC236}">
                <a16:creationId xmlns:a16="http://schemas.microsoft.com/office/drawing/2014/main" id="{6FFC8F52-5AD5-46D4-7321-D7086A13B2F5}"/>
              </a:ext>
            </a:extLst>
          </p:cNvPr>
          <p:cNvPicPr>
            <a:picLocks noChangeAspect="1"/>
          </p:cNvPicPr>
          <p:nvPr/>
        </p:nvPicPr>
        <p:blipFill>
          <a:blip r:embed="rId2"/>
          <a:stretch>
            <a:fillRect/>
          </a:stretch>
        </p:blipFill>
        <p:spPr>
          <a:xfrm>
            <a:off x="6408327" y="149490"/>
            <a:ext cx="5330236" cy="675247"/>
          </a:xfrm>
          <a:prstGeom prst="rect">
            <a:avLst/>
          </a:prstGeom>
        </p:spPr>
      </p:pic>
      <p:pic>
        <p:nvPicPr>
          <p:cNvPr id="5" name="Picture 4">
            <a:extLst>
              <a:ext uri="{FF2B5EF4-FFF2-40B4-BE49-F238E27FC236}">
                <a16:creationId xmlns:a16="http://schemas.microsoft.com/office/drawing/2014/main" id="{F9667177-EE3B-25BB-1F1E-EAC713BACA03}"/>
              </a:ext>
            </a:extLst>
          </p:cNvPr>
          <p:cNvPicPr>
            <a:picLocks noChangeAspect="1"/>
          </p:cNvPicPr>
          <p:nvPr/>
        </p:nvPicPr>
        <p:blipFill>
          <a:blip r:embed="rId3"/>
          <a:stretch>
            <a:fillRect/>
          </a:stretch>
        </p:blipFill>
        <p:spPr>
          <a:xfrm>
            <a:off x="476015" y="1127965"/>
            <a:ext cx="10704603" cy="5701533"/>
          </a:xfrm>
          <a:prstGeom prst="rect">
            <a:avLst/>
          </a:prstGeom>
        </p:spPr>
      </p:pic>
      <p:pic>
        <p:nvPicPr>
          <p:cNvPr id="1026" name="Picture 2" descr="2024 - 2025 Attendance Rate For All Students By Grade">
            <a:extLst>
              <a:ext uri="{FF2B5EF4-FFF2-40B4-BE49-F238E27FC236}">
                <a16:creationId xmlns:a16="http://schemas.microsoft.com/office/drawing/2014/main" id="{BD47F945-8C61-82D3-58EC-F5801EEAF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60" y="1360024"/>
            <a:ext cx="11297229" cy="523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85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9B9779-9DD3-DCD6-4D43-E156A3801A15}"/>
              </a:ext>
            </a:extLst>
          </p:cNvPr>
          <p:cNvSpPr txBox="1"/>
          <p:nvPr/>
        </p:nvSpPr>
        <p:spPr>
          <a:xfrm>
            <a:off x="573851" y="1382889"/>
            <a:ext cx="11100740" cy="1754326"/>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t>Today is Monday, August 26, 2024. School has been in session for 16 days and we already have a 19.4% CHRONIC ABSENTEEISM RATE</a:t>
            </a:r>
            <a:endParaRPr lang="en-US" dirty="0"/>
          </a:p>
        </p:txBody>
      </p:sp>
      <p:pic>
        <p:nvPicPr>
          <p:cNvPr id="10" name="Picture 9" descr="Sound the Alarm | A Life That Honors God">
            <a:extLst>
              <a:ext uri="{FF2B5EF4-FFF2-40B4-BE49-F238E27FC236}">
                <a16:creationId xmlns:a16="http://schemas.microsoft.com/office/drawing/2014/main" id="{B8B33B46-C78D-6EA3-DF2E-D257796C45BE}"/>
              </a:ext>
            </a:extLst>
          </p:cNvPr>
          <p:cNvPicPr>
            <a:picLocks noChangeAspect="1"/>
          </p:cNvPicPr>
          <p:nvPr/>
        </p:nvPicPr>
        <p:blipFill>
          <a:blip r:embed="rId3"/>
          <a:stretch>
            <a:fillRect/>
          </a:stretch>
        </p:blipFill>
        <p:spPr>
          <a:xfrm>
            <a:off x="1881" y="3443"/>
            <a:ext cx="2319867" cy="1291336"/>
          </a:xfrm>
          <a:prstGeom prst="rect">
            <a:avLst/>
          </a:prstGeom>
        </p:spPr>
      </p:pic>
      <p:pic>
        <p:nvPicPr>
          <p:cNvPr id="11" name="Picture 10" descr="Sound the Alarm | A Life That Honors God">
            <a:extLst>
              <a:ext uri="{FF2B5EF4-FFF2-40B4-BE49-F238E27FC236}">
                <a16:creationId xmlns:a16="http://schemas.microsoft.com/office/drawing/2014/main" id="{489A7FC0-1A43-7DC9-C061-E19EAC29B227}"/>
              </a:ext>
            </a:extLst>
          </p:cNvPr>
          <p:cNvPicPr>
            <a:picLocks noChangeAspect="1"/>
          </p:cNvPicPr>
          <p:nvPr/>
        </p:nvPicPr>
        <p:blipFill>
          <a:blip r:embed="rId3"/>
          <a:stretch>
            <a:fillRect/>
          </a:stretch>
        </p:blipFill>
        <p:spPr>
          <a:xfrm>
            <a:off x="9870252" y="3443"/>
            <a:ext cx="2319867" cy="1291336"/>
          </a:xfrm>
          <a:prstGeom prst="rect">
            <a:avLst/>
          </a:prstGeom>
        </p:spPr>
      </p:pic>
      <p:pic>
        <p:nvPicPr>
          <p:cNvPr id="7" name="Content Placeholder 6">
            <a:extLst>
              <a:ext uri="{FF2B5EF4-FFF2-40B4-BE49-F238E27FC236}">
                <a16:creationId xmlns:a16="http://schemas.microsoft.com/office/drawing/2014/main" id="{106B76A6-0570-AFA3-BAEF-190B516206A8}"/>
              </a:ext>
            </a:extLst>
          </p:cNvPr>
          <p:cNvPicPr>
            <a:picLocks noGrp="1" noChangeAspect="1"/>
          </p:cNvPicPr>
          <p:nvPr>
            <p:ph idx="1"/>
          </p:nvPr>
        </p:nvPicPr>
        <p:blipFill>
          <a:blip r:embed="rId4"/>
          <a:stretch>
            <a:fillRect/>
          </a:stretch>
        </p:blipFill>
        <p:spPr>
          <a:xfrm>
            <a:off x="300831" y="2992582"/>
            <a:ext cx="11655641" cy="3574474"/>
          </a:xfrm>
        </p:spPr>
      </p:pic>
    </p:spTree>
    <p:extLst>
      <p:ext uri="{BB962C8B-B14F-4D97-AF65-F5344CB8AC3E}">
        <p14:creationId xmlns:p14="http://schemas.microsoft.com/office/powerpoint/2010/main" val="1553052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7183-C63A-42E5-9E4B-AE3217070F31}"/>
              </a:ext>
            </a:extLst>
          </p:cNvPr>
          <p:cNvSpPr>
            <a:spLocks noGrp="1"/>
          </p:cNvSpPr>
          <p:nvPr>
            <p:ph type="title"/>
          </p:nvPr>
        </p:nvSpPr>
        <p:spPr>
          <a:xfrm>
            <a:off x="838201" y="365125"/>
            <a:ext cx="3435625" cy="1325563"/>
          </a:xfrm>
        </p:spPr>
        <p:txBody>
          <a:bodyPr>
            <a:normAutofit fontScale="90000"/>
          </a:bodyPr>
          <a:lstStyle/>
          <a:p>
            <a:r>
              <a:rPr lang="en-US" sz="4000">
                <a:gradFill flip="none" rotWithShape="1">
                  <a:gsLst>
                    <a:gs pos="28000">
                      <a:srgbClr val="EDEDED"/>
                    </a:gs>
                    <a:gs pos="0">
                      <a:srgbClr val="BFBFBF"/>
                    </a:gs>
                    <a:gs pos="100000">
                      <a:srgbClr val="FFFFFF"/>
                    </a:gs>
                  </a:gsLst>
                  <a:lin ang="4800000" scaled="0"/>
                  <a:tileRect/>
                </a:gradFill>
              </a:rPr>
              <a:t>Third Grade Commitment</a:t>
            </a:r>
          </a:p>
        </p:txBody>
      </p:sp>
      <p:pic>
        <p:nvPicPr>
          <p:cNvPr id="5" name="Picture 5" descr="A picture containing text&#10;&#10;Description automatically generated">
            <a:extLst>
              <a:ext uri="{FF2B5EF4-FFF2-40B4-BE49-F238E27FC236}">
                <a16:creationId xmlns:a16="http://schemas.microsoft.com/office/drawing/2014/main" id="{497727F3-583A-4F86-8C2D-EDF556E724DA}"/>
              </a:ext>
            </a:extLst>
          </p:cNvPr>
          <p:cNvPicPr>
            <a:picLocks noGrp="1" noChangeAspect="1"/>
          </p:cNvPicPr>
          <p:nvPr>
            <p:ph idx="1"/>
          </p:nvPr>
        </p:nvPicPr>
        <p:blipFill>
          <a:blip r:embed="rId2"/>
          <a:stretch>
            <a:fillRect/>
          </a:stretch>
        </p:blipFill>
        <p:spPr>
          <a:xfrm>
            <a:off x="1759971" y="1890674"/>
            <a:ext cx="3297981" cy="4351338"/>
          </a:xfrm>
        </p:spPr>
      </p:pic>
      <p:pic>
        <p:nvPicPr>
          <p:cNvPr id="6" name="Picture 6" descr="Icon&#10;&#10;Description automatically generated">
            <a:extLst>
              <a:ext uri="{FF2B5EF4-FFF2-40B4-BE49-F238E27FC236}">
                <a16:creationId xmlns:a16="http://schemas.microsoft.com/office/drawing/2014/main" id="{5475A821-28B1-4308-8479-97698D124469}"/>
              </a:ext>
            </a:extLst>
          </p:cNvPr>
          <p:cNvPicPr>
            <a:picLocks noChangeAspect="1"/>
          </p:cNvPicPr>
          <p:nvPr/>
        </p:nvPicPr>
        <p:blipFill>
          <a:blip r:embed="rId3"/>
          <a:stretch>
            <a:fillRect/>
          </a:stretch>
        </p:blipFill>
        <p:spPr>
          <a:xfrm>
            <a:off x="136916" y="2059259"/>
            <a:ext cx="1900656" cy="4114800"/>
          </a:xfrm>
          <a:prstGeom prst="rect">
            <a:avLst/>
          </a:prstGeom>
        </p:spPr>
      </p:pic>
      <p:pic>
        <p:nvPicPr>
          <p:cNvPr id="3" name="Picture 3" descr="Graphical user interface, text&#10;&#10;Description automatically generated">
            <a:extLst>
              <a:ext uri="{FF2B5EF4-FFF2-40B4-BE49-F238E27FC236}">
                <a16:creationId xmlns:a16="http://schemas.microsoft.com/office/drawing/2014/main" id="{0315CD4E-56D7-5C7F-FA0C-7568421623DC}"/>
              </a:ext>
            </a:extLst>
          </p:cNvPr>
          <p:cNvPicPr>
            <a:picLocks noChangeAspect="1"/>
          </p:cNvPicPr>
          <p:nvPr/>
        </p:nvPicPr>
        <p:blipFill>
          <a:blip r:embed="rId4"/>
          <a:stretch>
            <a:fillRect/>
          </a:stretch>
        </p:blipFill>
        <p:spPr>
          <a:xfrm>
            <a:off x="4659351" y="-231"/>
            <a:ext cx="7528931" cy="6691195"/>
          </a:xfrm>
          <a:prstGeom prst="rect">
            <a:avLst/>
          </a:prstGeom>
        </p:spPr>
      </p:pic>
    </p:spTree>
    <p:extLst>
      <p:ext uri="{BB962C8B-B14F-4D97-AF65-F5344CB8AC3E}">
        <p14:creationId xmlns:p14="http://schemas.microsoft.com/office/powerpoint/2010/main" val="190248730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1E3F52C9-51AC-2AEA-8AFA-FD74164E5265}"/>
              </a:ext>
            </a:extLst>
          </p:cNvPr>
          <p:cNvPicPr>
            <a:picLocks noChangeAspect="1"/>
          </p:cNvPicPr>
          <p:nvPr/>
        </p:nvPicPr>
        <p:blipFill>
          <a:blip r:embed="rId3"/>
          <a:stretch>
            <a:fillRect/>
          </a:stretch>
        </p:blipFill>
        <p:spPr>
          <a:xfrm>
            <a:off x="2282329" y="965200"/>
            <a:ext cx="7627341" cy="4290381"/>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376399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78F1-4BAC-4C35-B4DC-F83252F93E2D}"/>
              </a:ext>
            </a:extLst>
          </p:cNvPr>
          <p:cNvSpPr>
            <a:spLocks noGrp="1"/>
          </p:cNvSpPr>
          <p:nvPr>
            <p:ph type="title"/>
          </p:nvPr>
        </p:nvSpPr>
        <p:spPr>
          <a:xfrm>
            <a:off x="556405" y="5024745"/>
            <a:ext cx="11185584" cy="1167038"/>
          </a:xfrm>
        </p:spPr>
        <p:txBody>
          <a:bodyPr vert="horz" wrap="none" lIns="91440" tIns="45720" rIns="91440" bIns="45720" rtlCol="0" anchor="t">
            <a:normAutofit fontScale="90000"/>
          </a:bodyPr>
          <a:lstStyle/>
          <a:p>
            <a:pPr algn="r"/>
            <a:r>
              <a:rPr lang="en-US" sz="53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Response to Intervention and Instruction (RTI2)</a:t>
            </a:r>
            <a:br>
              <a:rPr lang="en-US" sz="5300" spc="-300" dirty="0">
                <a:effectLst>
                  <a:outerShdw blurRad="469900" dist="342900" dir="5400000" sy="-20000" rotWithShape="0">
                    <a:prstClr val="black">
                      <a:alpha val="66000"/>
                    </a:prstClr>
                  </a:outerShdw>
                </a:effectLst>
              </a:rPr>
            </a:br>
            <a:r>
              <a:rPr lang="en-US" sz="36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Tracy Hunter, RTI2 Lead &amp; Interventionist</a:t>
            </a:r>
          </a:p>
          <a:p>
            <a:pPr algn="r"/>
            <a:endPar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p:txBody>
      </p:sp>
      <p:pic>
        <p:nvPicPr>
          <p:cNvPr id="4" name="Picture 4" descr="A screenshot of a social media post&#10;&#10;Description automatically generated">
            <a:extLst>
              <a:ext uri="{FF2B5EF4-FFF2-40B4-BE49-F238E27FC236}">
                <a16:creationId xmlns:a16="http://schemas.microsoft.com/office/drawing/2014/main" id="{51D5FB0D-6357-4BB9-90E6-06DA736AFD54}"/>
              </a:ext>
            </a:extLst>
          </p:cNvPr>
          <p:cNvPicPr>
            <a:picLocks noGrp="1" noChangeAspect="1"/>
          </p:cNvPicPr>
          <p:nvPr>
            <p:ph idx="1"/>
          </p:nvPr>
        </p:nvPicPr>
        <p:blipFill rotWithShape="1">
          <a:blip r:embed="rId4"/>
          <a:srcRect l="6108" r="4" b="4"/>
          <a:stretch/>
        </p:blipFill>
        <p:spPr>
          <a:xfrm>
            <a:off x="6361008" y="359431"/>
            <a:ext cx="5007887" cy="3409950"/>
          </a:xfrm>
          <a:prstGeom prst="rect">
            <a:avLst/>
          </a:prstGeom>
          <a:effectLst>
            <a:reflection blurRad="38100" stA="52000" endA="300" endPos="30000" dir="5400000" sy="-100000" algn="bl" rotWithShape="0"/>
            <a:softEdge rad="19050"/>
          </a:effectLst>
        </p:spPr>
      </p:pic>
      <p:pic>
        <p:nvPicPr>
          <p:cNvPr id="5" name="Picture 5" descr="A screenshot of a cell phone&#10;&#10;Description automatically generated">
            <a:extLst>
              <a:ext uri="{FF2B5EF4-FFF2-40B4-BE49-F238E27FC236}">
                <a16:creationId xmlns:a16="http://schemas.microsoft.com/office/drawing/2014/main" id="{FFC67717-142E-47B1-9AA8-4DFBCCE67634}"/>
              </a:ext>
            </a:extLst>
          </p:cNvPr>
          <p:cNvPicPr>
            <a:picLocks noChangeAspect="1"/>
          </p:cNvPicPr>
          <p:nvPr/>
        </p:nvPicPr>
        <p:blipFill rotWithShape="1">
          <a:blip r:embed="rId5"/>
          <a:srcRect l="16314" r="1439" b="-2"/>
          <a:stretch/>
        </p:blipFill>
        <p:spPr>
          <a:xfrm>
            <a:off x="596429" y="488834"/>
            <a:ext cx="4897160" cy="3642242"/>
          </a:xfrm>
          <a:prstGeom prst="rect">
            <a:avLst/>
          </a:prstGeom>
          <a:effectLst>
            <a:reflection blurRad="38100" stA="52000" endPos="30000" dist="38100" dir="5400000" sy="-100000" algn="bl" rotWithShape="0"/>
          </a:effectLst>
        </p:spPr>
      </p:pic>
      <p:pic>
        <p:nvPicPr>
          <p:cNvPr id="6" name="Picture 6" descr="A screenshot of a cell phone&#10;&#10;Description automatically generated">
            <a:extLst>
              <a:ext uri="{FF2B5EF4-FFF2-40B4-BE49-F238E27FC236}">
                <a16:creationId xmlns:a16="http://schemas.microsoft.com/office/drawing/2014/main" id="{1B4BEED3-4CB3-4447-94D8-CA1A6111561B}"/>
              </a:ext>
            </a:extLst>
          </p:cNvPr>
          <p:cNvPicPr>
            <a:picLocks noChangeAspect="1"/>
          </p:cNvPicPr>
          <p:nvPr/>
        </p:nvPicPr>
        <p:blipFill>
          <a:blip r:embed="rId6"/>
          <a:stretch>
            <a:fillRect/>
          </a:stretch>
        </p:blipFill>
        <p:spPr>
          <a:xfrm>
            <a:off x="598099" y="290906"/>
            <a:ext cx="5086708" cy="4018940"/>
          </a:xfrm>
          <a:prstGeom prst="rect">
            <a:avLst/>
          </a:prstGeom>
        </p:spPr>
      </p:pic>
      <p:pic>
        <p:nvPicPr>
          <p:cNvPr id="7" name="Picture 7" descr="A screenshot of a social media post&#10;&#10;Description automatically generated">
            <a:extLst>
              <a:ext uri="{FF2B5EF4-FFF2-40B4-BE49-F238E27FC236}">
                <a16:creationId xmlns:a16="http://schemas.microsoft.com/office/drawing/2014/main" id="{6AD56D38-A168-4E6F-9537-A0EACC8A0124}"/>
              </a:ext>
            </a:extLst>
          </p:cNvPr>
          <p:cNvPicPr>
            <a:picLocks noChangeAspect="1"/>
          </p:cNvPicPr>
          <p:nvPr/>
        </p:nvPicPr>
        <p:blipFill>
          <a:blip r:embed="rId7"/>
          <a:stretch>
            <a:fillRect/>
          </a:stretch>
        </p:blipFill>
        <p:spPr>
          <a:xfrm>
            <a:off x="6363420" y="359109"/>
            <a:ext cx="5086706" cy="3638120"/>
          </a:xfrm>
          <a:prstGeom prst="rect">
            <a:avLst/>
          </a:prstGeom>
        </p:spPr>
      </p:pic>
    </p:spTree>
    <p:extLst>
      <p:ext uri="{BB962C8B-B14F-4D97-AF65-F5344CB8AC3E}">
        <p14:creationId xmlns:p14="http://schemas.microsoft.com/office/powerpoint/2010/main" val="56682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1B63C022-4265-4AC9-6CDE-BCC1909A7DEF}"/>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93D4098B-2321-F817-114A-3614CE23508C}"/>
              </a:ext>
            </a:extLst>
          </p:cNvPr>
          <p:cNvSpPr txBox="1"/>
          <p:nvPr/>
        </p:nvSpPr>
        <p:spPr>
          <a:xfrm>
            <a:off x="6409764" y="3585882"/>
            <a:ext cx="2659529" cy="312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089536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86D859-4994-447C-A7E7-65093E9FD2F3}"/>
              </a:ext>
            </a:extLst>
          </p:cNvPr>
          <p:cNvPicPr>
            <a:picLocks noChangeAspect="1"/>
          </p:cNvPicPr>
          <p:nvPr/>
        </p:nvPicPr>
        <p:blipFill rotWithShape="1">
          <a:blip r:embed="rId3"/>
          <a:srcRect t="2939" r="1" b="52342"/>
          <a:stretch/>
        </p:blipFill>
        <p:spPr>
          <a:xfrm>
            <a:off x="6096000" y="10"/>
            <a:ext cx="6096000" cy="6857990"/>
          </a:xfrm>
          <a:prstGeom prst="rect">
            <a:avLst/>
          </a:prstGeom>
        </p:spPr>
      </p:pic>
      <p:sp>
        <p:nvSpPr>
          <p:cNvPr id="13" name="Title 12">
            <a:extLst>
              <a:ext uri="{FF2B5EF4-FFF2-40B4-BE49-F238E27FC236}">
                <a16:creationId xmlns:a16="http://schemas.microsoft.com/office/drawing/2014/main" id="{A48AEAE7-7397-4237-99BC-A97026DC86F6}"/>
              </a:ext>
            </a:extLst>
          </p:cNvPr>
          <p:cNvSpPr>
            <a:spLocks noGrp="1"/>
          </p:cNvSpPr>
          <p:nvPr>
            <p:ph type="title"/>
          </p:nvPr>
        </p:nvSpPr>
        <p:spPr>
          <a:xfrm>
            <a:off x="307579" y="1230563"/>
            <a:ext cx="5480842" cy="1938880"/>
          </a:xfrm>
          <a:solidFill>
            <a:srgbClr val="00B0F0"/>
          </a:solidFill>
        </p:spPr>
        <p:txBody>
          <a:bodyPr vert="horz" lIns="91440" tIns="45720" rIns="91440" bIns="45720" rtlCol="0" anchor="ctr">
            <a:normAutofit fontScale="90000"/>
          </a:bodyPr>
          <a:lstStyle/>
          <a:p>
            <a:pPr algn="ctr"/>
            <a:r>
              <a:rPr lang="en-US" sz="4200" dirty="0"/>
              <a:t>Regularly check the SCS website for updates.</a:t>
            </a:r>
          </a:p>
        </p:txBody>
      </p:sp>
      <p:sp>
        <p:nvSpPr>
          <p:cNvPr id="8" name="Content Placeholder 7">
            <a:extLst>
              <a:ext uri="{FF2B5EF4-FFF2-40B4-BE49-F238E27FC236}">
                <a16:creationId xmlns:a16="http://schemas.microsoft.com/office/drawing/2014/main" id="{E96FD96C-087B-44EB-94B4-081D66669640}"/>
              </a:ext>
            </a:extLst>
          </p:cNvPr>
          <p:cNvSpPr>
            <a:spLocks noGrp="1"/>
          </p:cNvSpPr>
          <p:nvPr>
            <p:ph idx="1"/>
          </p:nvPr>
        </p:nvSpPr>
        <p:spPr>
          <a:xfrm>
            <a:off x="761561" y="3429000"/>
            <a:ext cx="4572877" cy="4351338"/>
          </a:xfrm>
        </p:spPr>
        <p:txBody>
          <a:bodyPr vert="horz" lIns="91440" tIns="45720" rIns="91440" bIns="45720" rtlCol="0">
            <a:normAutofit/>
          </a:bodyPr>
          <a:lstStyle/>
          <a:p>
            <a:pPr marL="0" indent="0" algn="ctr">
              <a:buNone/>
            </a:pPr>
            <a:r>
              <a:rPr lang="en-US" dirty="0">
                <a:hlinkClick r:id="rId4"/>
              </a:rPr>
              <a:t>http://www.scsk12.org/</a:t>
            </a:r>
            <a:r>
              <a:rPr lang="en-US" dirty="0"/>
              <a:t> </a:t>
            </a:r>
          </a:p>
        </p:txBody>
      </p:sp>
    </p:spTree>
    <p:extLst>
      <p:ext uri="{BB962C8B-B14F-4D97-AF65-F5344CB8AC3E}">
        <p14:creationId xmlns:p14="http://schemas.microsoft.com/office/powerpoint/2010/main" val="425053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2AC9A-2D7F-465B-AE9E-BD3D7FA9C7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336585D-8837-4F9B-80EF-5DA84555179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5831" y="1092868"/>
            <a:ext cx="6549830" cy="5765132"/>
          </a:xfrm>
          <a:prstGeom prst="rect">
            <a:avLst/>
          </a:prstGeom>
        </p:spPr>
      </p:pic>
      <p:sp>
        <p:nvSpPr>
          <p:cNvPr id="2" name="Title 1">
            <a:extLst>
              <a:ext uri="{FF2B5EF4-FFF2-40B4-BE49-F238E27FC236}">
                <a16:creationId xmlns:a16="http://schemas.microsoft.com/office/drawing/2014/main" id="{2897D16A-8D15-46A7-9D89-98F2F4301C7F}"/>
              </a:ext>
            </a:extLst>
          </p:cNvPr>
          <p:cNvSpPr>
            <a:spLocks noGrp="1"/>
          </p:cNvSpPr>
          <p:nvPr>
            <p:ph type="title"/>
          </p:nvPr>
        </p:nvSpPr>
        <p:spPr>
          <a:xfrm>
            <a:off x="718112" y="932990"/>
            <a:ext cx="5950634" cy="1325563"/>
          </a:xfrm>
        </p:spPr>
        <p:txBody>
          <a:bodyPr>
            <a:normAutofit/>
          </a:bodyPr>
          <a:lstStyle/>
          <a:p>
            <a:pPr algn="ctr"/>
            <a:r>
              <a:rPr lang="en-US" sz="6000" dirty="0">
                <a:solidFill>
                  <a:schemeClr val="bg1"/>
                </a:solidFill>
              </a:rPr>
              <a:t>Meeting Norms</a:t>
            </a:r>
          </a:p>
        </p:txBody>
      </p:sp>
      <p:sp>
        <p:nvSpPr>
          <p:cNvPr id="3" name="Content Placeholder 2">
            <a:extLst>
              <a:ext uri="{FF2B5EF4-FFF2-40B4-BE49-F238E27FC236}">
                <a16:creationId xmlns:a16="http://schemas.microsoft.com/office/drawing/2014/main" id="{4FC79E52-0F47-4965-87CB-F42AD52436CF}"/>
              </a:ext>
            </a:extLst>
          </p:cNvPr>
          <p:cNvSpPr>
            <a:spLocks noGrp="1"/>
          </p:cNvSpPr>
          <p:nvPr>
            <p:ph idx="1"/>
          </p:nvPr>
        </p:nvSpPr>
        <p:spPr>
          <a:xfrm>
            <a:off x="617880" y="1820008"/>
            <a:ext cx="5950634" cy="3216225"/>
          </a:xfrm>
        </p:spPr>
        <p:txBody>
          <a:bodyPr vert="horz" lIns="91440" tIns="45720" rIns="91440" bIns="45720" rtlCol="0" anchor="t">
            <a:normAutofit lnSpcReduction="10000"/>
          </a:bodyPr>
          <a:lstStyle/>
          <a:p>
            <a:pPr marL="0" indent="0" algn="ctr">
              <a:buNone/>
            </a:pPr>
            <a:r>
              <a:rPr lang="en-US" sz="4800" dirty="0"/>
              <a:t>Be respectful </a:t>
            </a:r>
          </a:p>
          <a:p>
            <a:pPr marL="0" indent="0" algn="ctr">
              <a:buNone/>
            </a:pPr>
            <a:r>
              <a:rPr lang="en-US" sz="4800" dirty="0"/>
              <a:t>Listen actively  </a:t>
            </a:r>
          </a:p>
          <a:p>
            <a:pPr marL="0" indent="0" algn="ctr">
              <a:buNone/>
            </a:pPr>
            <a:r>
              <a:rPr lang="en-US" sz="4800" dirty="0"/>
              <a:t>Actively participate </a:t>
            </a:r>
          </a:p>
        </p:txBody>
      </p:sp>
      <p:pic>
        <p:nvPicPr>
          <p:cNvPr id="12" name="Picture 11">
            <a:extLst>
              <a:ext uri="{FF2B5EF4-FFF2-40B4-BE49-F238E27FC236}">
                <a16:creationId xmlns:a16="http://schemas.microsoft.com/office/drawing/2014/main" id="{DF24038B-9D04-4499-B205-47255535166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050969" y="2527732"/>
            <a:ext cx="5141031" cy="4155074"/>
          </a:xfrm>
          <a:prstGeom prst="rect">
            <a:avLst/>
          </a:prstGeom>
        </p:spPr>
      </p:pic>
      <p:pic>
        <p:nvPicPr>
          <p:cNvPr id="4" name="Picture 3">
            <a:extLst>
              <a:ext uri="{FF2B5EF4-FFF2-40B4-BE49-F238E27FC236}">
                <a16:creationId xmlns:a16="http://schemas.microsoft.com/office/drawing/2014/main" id="{938EEDE8-0BA5-4866-83BC-46B9B04374BA}"/>
              </a:ext>
            </a:extLst>
          </p:cNvPr>
          <p:cNvPicPr>
            <a:picLocks noChangeAspect="1"/>
          </p:cNvPicPr>
          <p:nvPr/>
        </p:nvPicPr>
        <p:blipFill>
          <a:blip r:embed="rId9"/>
          <a:stretch>
            <a:fillRect/>
          </a:stretch>
        </p:blipFill>
        <p:spPr>
          <a:xfrm>
            <a:off x="8425760" y="180723"/>
            <a:ext cx="2236140" cy="2077829"/>
          </a:xfrm>
          <a:prstGeom prst="rect">
            <a:avLst/>
          </a:prstGeom>
        </p:spPr>
      </p:pic>
    </p:spTree>
    <p:extLst>
      <p:ext uri="{BB962C8B-B14F-4D97-AF65-F5344CB8AC3E}">
        <p14:creationId xmlns:p14="http://schemas.microsoft.com/office/powerpoint/2010/main" val="1454945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BF9C-7E1C-72CB-A9E0-D50DF2B2B2DC}"/>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2600" b="0" i="0" kern="1200">
                <a:solidFill>
                  <a:srgbClr val="EBEBEB"/>
                </a:solidFill>
                <a:latin typeface="+mj-lt"/>
                <a:ea typeface="+mj-ea"/>
                <a:cs typeface="+mj-cs"/>
              </a:rPr>
              <a:t>Thank you for your Attendance. </a:t>
            </a:r>
            <a:r>
              <a:rPr lang="en-US" sz="2600" b="0" i="0" kern="1200" dirty="0">
                <a:solidFill>
                  <a:srgbClr val="EBEBEB"/>
                </a:solidFill>
                <a:latin typeface="+mj-lt"/>
                <a:ea typeface="+mj-ea"/>
                <a:cs typeface="+mj-cs"/>
              </a:rPr>
              <a:t>Please Click on the QR Code to complete the form so we can better assist you.</a:t>
            </a:r>
          </a:p>
        </p:txBody>
      </p:sp>
      <p:pic>
        <p:nvPicPr>
          <p:cNvPr id="5" name="Picture 4" descr="A qr code on a white square&#10;&#10;Description automatically generated">
            <a:extLst>
              <a:ext uri="{FF2B5EF4-FFF2-40B4-BE49-F238E27FC236}">
                <a16:creationId xmlns:a16="http://schemas.microsoft.com/office/drawing/2014/main" id="{CAA2CD27-9DC7-4611-7552-57F31AB91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83" y="408709"/>
            <a:ext cx="6040582" cy="6040582"/>
          </a:xfrm>
          <a:prstGeom prst="rect">
            <a:avLst/>
          </a:prstGeom>
        </p:spPr>
      </p:pic>
    </p:spTree>
    <p:extLst>
      <p:ext uri="{BB962C8B-B14F-4D97-AF65-F5344CB8AC3E}">
        <p14:creationId xmlns:p14="http://schemas.microsoft.com/office/powerpoint/2010/main" val="274114891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2AC9A-2D7F-465B-AE9E-BD3D7FA9C7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336585D-8837-4F9B-80EF-5DA84555179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5831" y="1092868"/>
            <a:ext cx="6549830" cy="5765132"/>
          </a:xfrm>
          <a:prstGeom prst="rect">
            <a:avLst/>
          </a:prstGeom>
        </p:spPr>
      </p:pic>
      <p:sp>
        <p:nvSpPr>
          <p:cNvPr id="2" name="Title 1">
            <a:extLst>
              <a:ext uri="{FF2B5EF4-FFF2-40B4-BE49-F238E27FC236}">
                <a16:creationId xmlns:a16="http://schemas.microsoft.com/office/drawing/2014/main" id="{2897D16A-8D15-46A7-9D89-98F2F4301C7F}"/>
              </a:ext>
            </a:extLst>
          </p:cNvPr>
          <p:cNvSpPr>
            <a:spLocks noGrp="1"/>
          </p:cNvSpPr>
          <p:nvPr>
            <p:ph type="title"/>
          </p:nvPr>
        </p:nvSpPr>
        <p:spPr>
          <a:xfrm>
            <a:off x="730751" y="1242480"/>
            <a:ext cx="5724891" cy="600388"/>
          </a:xfrm>
        </p:spPr>
        <p:txBody>
          <a:bodyPr>
            <a:normAutofit fontScale="90000"/>
          </a:bodyPr>
          <a:lstStyle/>
          <a:p>
            <a:pPr algn="ctr"/>
            <a:r>
              <a:rPr lang="en-US" dirty="0">
                <a:solidFill>
                  <a:schemeClr val="bg1"/>
                </a:solidFill>
              </a:rPr>
              <a:t>Open House</a:t>
            </a:r>
          </a:p>
        </p:txBody>
      </p:sp>
      <p:sp>
        <p:nvSpPr>
          <p:cNvPr id="3" name="Content Placeholder 2">
            <a:extLst>
              <a:ext uri="{FF2B5EF4-FFF2-40B4-BE49-F238E27FC236}">
                <a16:creationId xmlns:a16="http://schemas.microsoft.com/office/drawing/2014/main" id="{4FC79E52-0F47-4965-87CB-F42AD52436CF}"/>
              </a:ext>
            </a:extLst>
          </p:cNvPr>
          <p:cNvSpPr>
            <a:spLocks noGrp="1"/>
          </p:cNvSpPr>
          <p:nvPr>
            <p:ph idx="1"/>
          </p:nvPr>
        </p:nvSpPr>
        <p:spPr>
          <a:xfrm>
            <a:off x="617880" y="1842868"/>
            <a:ext cx="5950634" cy="3263703"/>
          </a:xfrm>
        </p:spPr>
        <p:txBody>
          <a:bodyPr>
            <a:normAutofit/>
          </a:bodyPr>
          <a:lstStyle/>
          <a:p>
            <a:endParaRPr lang="en-US" dirty="0">
              <a:solidFill>
                <a:schemeClr val="bg1"/>
              </a:solidFill>
            </a:endParaRPr>
          </a:p>
          <a:p>
            <a:r>
              <a:rPr lang="en-US" dirty="0">
                <a:solidFill>
                  <a:schemeClr val="bg1"/>
                </a:solidFill>
              </a:rPr>
              <a:t>You will now go to your child’s  grade level classroom for specific information.</a:t>
            </a:r>
          </a:p>
          <a:p>
            <a:pPr marL="0" indent="0">
              <a:buNone/>
            </a:pPr>
            <a:r>
              <a:rPr lang="en-US" dirty="0">
                <a:solidFill>
                  <a:schemeClr val="bg1"/>
                </a:solidFill>
              </a:rPr>
              <a:t> </a:t>
            </a:r>
          </a:p>
          <a:p>
            <a:r>
              <a:rPr lang="en-US" dirty="0">
                <a:solidFill>
                  <a:schemeClr val="bg1"/>
                </a:solidFill>
              </a:rPr>
              <a:t>Parent Conferences will be held September 5</a:t>
            </a:r>
            <a:r>
              <a:rPr lang="en-US" baseline="30000" dirty="0">
                <a:solidFill>
                  <a:schemeClr val="bg1"/>
                </a:solidFill>
              </a:rPr>
              <a:t>th</a:t>
            </a:r>
            <a:r>
              <a:rPr lang="en-US" dirty="0">
                <a:solidFill>
                  <a:schemeClr val="bg1"/>
                </a:solidFill>
              </a:rPr>
              <a:t>  from 4 p.m. -7 p.m.</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pic>
        <p:nvPicPr>
          <p:cNvPr id="12" name="Picture 11">
            <a:extLst>
              <a:ext uri="{FF2B5EF4-FFF2-40B4-BE49-F238E27FC236}">
                <a16:creationId xmlns:a16="http://schemas.microsoft.com/office/drawing/2014/main" id="{DF24038B-9D04-4499-B205-47255535166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050969" y="2527732"/>
            <a:ext cx="5366971" cy="4155074"/>
          </a:xfrm>
          <a:prstGeom prst="rect">
            <a:avLst/>
          </a:prstGeom>
        </p:spPr>
      </p:pic>
      <p:pic>
        <p:nvPicPr>
          <p:cNvPr id="8" name="Picture 7">
            <a:extLst>
              <a:ext uri="{FF2B5EF4-FFF2-40B4-BE49-F238E27FC236}">
                <a16:creationId xmlns:a16="http://schemas.microsoft.com/office/drawing/2014/main" id="{E7FECCAE-4146-4F7B-9802-EF564B702B25}"/>
              </a:ext>
            </a:extLst>
          </p:cNvPr>
          <p:cNvPicPr>
            <a:picLocks noChangeAspect="1"/>
          </p:cNvPicPr>
          <p:nvPr/>
        </p:nvPicPr>
        <p:blipFill rotWithShape="1">
          <a:blip r:embed="rId9"/>
          <a:srcRect r="1" b="1645"/>
          <a:stretch/>
        </p:blipFill>
        <p:spPr>
          <a:xfrm>
            <a:off x="8317556" y="175194"/>
            <a:ext cx="2368318" cy="2329402"/>
          </a:xfrm>
          <a:prstGeom prst="rect">
            <a:avLst/>
          </a:prstGeom>
        </p:spPr>
      </p:pic>
      <p:pic>
        <p:nvPicPr>
          <p:cNvPr id="10" name="Picture 9" descr="A blackboard with white text&#10;&#10;Description automatically generated">
            <a:extLst>
              <a:ext uri="{FF2B5EF4-FFF2-40B4-BE49-F238E27FC236}">
                <a16:creationId xmlns:a16="http://schemas.microsoft.com/office/drawing/2014/main" id="{9F064550-A536-F80C-831B-9B7811E7F595}"/>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88526" y="1024633"/>
            <a:ext cx="2800500" cy="1862332"/>
          </a:xfrm>
          <a:prstGeom prst="rect">
            <a:avLst/>
          </a:prstGeom>
        </p:spPr>
      </p:pic>
    </p:spTree>
    <p:extLst>
      <p:ext uri="{BB962C8B-B14F-4D97-AF65-F5344CB8AC3E}">
        <p14:creationId xmlns:p14="http://schemas.microsoft.com/office/powerpoint/2010/main" val="308015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E873-4000-4265-B993-DF654B4AF965}"/>
              </a:ext>
            </a:extLst>
          </p:cNvPr>
          <p:cNvSpPr>
            <a:spLocks noGrp="1"/>
          </p:cNvSpPr>
          <p:nvPr>
            <p:ph type="title"/>
          </p:nvPr>
        </p:nvSpPr>
        <p:spPr>
          <a:xfrm>
            <a:off x="2997431" y="2796233"/>
            <a:ext cx="5214526" cy="2511111"/>
          </a:xfrm>
        </p:spPr>
        <p:txBody>
          <a:bodyPr vert="horz" wrap="square" lIns="91440" tIns="45720" rIns="91440" bIns="45720" rtlCol="0" anchor="t">
            <a:normAutofit fontScale="90000"/>
          </a:bodyPr>
          <a:lstStyle/>
          <a:p>
            <a:pPr algn="r"/>
            <a:r>
              <a:rPr lang="en-US" sz="72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Thank you for attending!</a:t>
            </a:r>
          </a:p>
        </p:txBody>
      </p:sp>
      <p:pic>
        <p:nvPicPr>
          <p:cNvPr id="5" name="Picture 4">
            <a:extLst>
              <a:ext uri="{FF2B5EF4-FFF2-40B4-BE49-F238E27FC236}">
                <a16:creationId xmlns:a16="http://schemas.microsoft.com/office/drawing/2014/main" id="{D12CA192-249B-44E9-9693-E494B05263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88526" y="1024633"/>
            <a:ext cx="2800500" cy="1862332"/>
          </a:xfrm>
          <a:prstGeom prst="rect">
            <a:avLst/>
          </a:prstGeom>
        </p:spPr>
      </p:pic>
      <p:pic>
        <p:nvPicPr>
          <p:cNvPr id="7" name="Picture 6">
            <a:extLst>
              <a:ext uri="{FF2B5EF4-FFF2-40B4-BE49-F238E27FC236}">
                <a16:creationId xmlns:a16="http://schemas.microsoft.com/office/drawing/2014/main" id="{270DAC3D-EE99-4D4C-ACB7-92CE72A2117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6268"/>
          <a:stretch/>
        </p:blipFill>
        <p:spPr>
          <a:xfrm>
            <a:off x="9089932" y="3589866"/>
            <a:ext cx="2197688" cy="2624669"/>
          </a:xfrm>
          <a:prstGeom prst="rect">
            <a:avLst/>
          </a:prstGeom>
        </p:spPr>
      </p:pic>
      <p:pic>
        <p:nvPicPr>
          <p:cNvPr id="4" name="Picture 3" descr="A picture containing window&#10;&#10;Description automatically generated">
            <a:extLst>
              <a:ext uri="{FF2B5EF4-FFF2-40B4-BE49-F238E27FC236}">
                <a16:creationId xmlns:a16="http://schemas.microsoft.com/office/drawing/2014/main" id="{A43E6098-6DBC-440E-9AAF-4D118A6391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90" y="1435629"/>
            <a:ext cx="3589622" cy="4988257"/>
          </a:xfrm>
          <a:prstGeom prst="rect">
            <a:avLst/>
          </a:prstGeom>
        </p:spPr>
      </p:pic>
    </p:spTree>
    <p:extLst>
      <p:ext uri="{BB962C8B-B14F-4D97-AF65-F5344CB8AC3E}">
        <p14:creationId xmlns:p14="http://schemas.microsoft.com/office/powerpoint/2010/main" val="265453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ADA0-270F-49AF-B9CA-9475F58AA5E9}"/>
              </a:ext>
            </a:extLst>
          </p:cNvPr>
          <p:cNvSpPr>
            <a:spLocks noGrp="1"/>
          </p:cNvSpPr>
          <p:nvPr>
            <p:ph type="title"/>
          </p:nvPr>
        </p:nvSpPr>
        <p:spPr>
          <a:solidFill>
            <a:srgbClr val="002060"/>
          </a:solidFill>
        </p:spPr>
        <p:txBody>
          <a:bodyPr>
            <a:normAutofit/>
          </a:bodyPr>
          <a:lstStyle/>
          <a:p>
            <a:pPr algn="ctr"/>
            <a:r>
              <a:rPr lang="en-US" sz="4800" b="1" dirty="0"/>
              <a:t>About Us</a:t>
            </a:r>
          </a:p>
        </p:txBody>
      </p:sp>
      <p:pic>
        <p:nvPicPr>
          <p:cNvPr id="4" name="Picture 3">
            <a:extLst>
              <a:ext uri="{FF2B5EF4-FFF2-40B4-BE49-F238E27FC236}">
                <a16:creationId xmlns:a16="http://schemas.microsoft.com/office/drawing/2014/main" id="{6B3964D5-A2EE-4B93-BBDF-CB6D296044EE}"/>
              </a:ext>
            </a:extLst>
          </p:cNvPr>
          <p:cNvPicPr>
            <a:picLocks noChangeAspect="1"/>
          </p:cNvPicPr>
          <p:nvPr/>
        </p:nvPicPr>
        <p:blipFill>
          <a:blip r:embed="rId2"/>
          <a:stretch>
            <a:fillRect/>
          </a:stretch>
        </p:blipFill>
        <p:spPr>
          <a:xfrm>
            <a:off x="349076" y="1690688"/>
            <a:ext cx="5803244" cy="5016758"/>
          </a:xfrm>
          <a:prstGeom prst="rect">
            <a:avLst/>
          </a:prstGeom>
        </p:spPr>
      </p:pic>
      <p:sp>
        <p:nvSpPr>
          <p:cNvPr id="5" name="Rectangle 4">
            <a:extLst>
              <a:ext uri="{FF2B5EF4-FFF2-40B4-BE49-F238E27FC236}">
                <a16:creationId xmlns:a16="http://schemas.microsoft.com/office/drawing/2014/main" id="{778AF2FA-B96B-474F-9373-4330873B21EF}"/>
              </a:ext>
            </a:extLst>
          </p:cNvPr>
          <p:cNvSpPr/>
          <p:nvPr/>
        </p:nvSpPr>
        <p:spPr>
          <a:xfrm>
            <a:off x="6152320" y="1690688"/>
            <a:ext cx="5690604" cy="5124480"/>
          </a:xfrm>
          <a:prstGeom prst="rect">
            <a:avLst/>
          </a:prstGeom>
          <a:solidFill>
            <a:schemeClr val="tx2">
              <a:lumMod val="75000"/>
            </a:schemeClr>
          </a:solidFill>
        </p:spPr>
        <p:txBody>
          <a:bodyPr wrap="square" lIns="91440" tIns="45720" rIns="91440" bIns="45720" anchor="t">
            <a:spAutoFit/>
          </a:bodyPr>
          <a:lstStyle/>
          <a:p>
            <a:pPr algn="ctr"/>
            <a:r>
              <a:rPr lang="en-US" sz="4000" dirty="0">
                <a:solidFill>
                  <a:schemeClr val="bg1"/>
                </a:solidFill>
                <a:latin typeface="Aharoni" panose="02010803020104030203" pitchFamily="2" charset="-79"/>
                <a:cs typeface="Aharoni" panose="02010803020104030203" pitchFamily="2" charset="-79"/>
              </a:rPr>
              <a:t>School Hours</a:t>
            </a:r>
          </a:p>
          <a:p>
            <a:pPr algn="ctr"/>
            <a:r>
              <a:rPr lang="en-US" sz="4000" dirty="0">
                <a:solidFill>
                  <a:schemeClr val="bg1"/>
                </a:solidFill>
                <a:latin typeface="Aharoni" panose="02010803020104030203" pitchFamily="2" charset="-79"/>
                <a:cs typeface="Aharoni" panose="02010803020104030203" pitchFamily="2" charset="-79"/>
              </a:rPr>
              <a:t>9:15 a.m.-4:15 p.m.</a:t>
            </a:r>
          </a:p>
          <a:p>
            <a:pPr algn="ctr"/>
            <a:r>
              <a:rPr lang="en-US" sz="2400" dirty="0">
                <a:solidFill>
                  <a:schemeClr val="bg1"/>
                </a:solidFill>
                <a:latin typeface="Aharoni" panose="02010803020104030203" pitchFamily="2" charset="-79"/>
                <a:cs typeface="Aharoni" panose="02010803020104030203" pitchFamily="2" charset="-79"/>
              </a:rPr>
              <a:t>Breakfast </a:t>
            </a:r>
            <a:r>
              <a:rPr lang="en-US" sz="2400" dirty="0">
                <a:solidFill>
                  <a:schemeClr val="bg1"/>
                </a:solidFill>
                <a:highlight>
                  <a:srgbClr val="FFFF00"/>
                </a:highlight>
                <a:latin typeface="Aharoni" panose="02010803020104030203" pitchFamily="2" charset="-79"/>
                <a:cs typeface="Aharoni" panose="02010803020104030203" pitchFamily="2" charset="-79"/>
              </a:rPr>
              <a:t>starts</a:t>
            </a:r>
            <a:r>
              <a:rPr lang="en-US" sz="2400" dirty="0">
                <a:solidFill>
                  <a:schemeClr val="bg1"/>
                </a:solidFill>
                <a:latin typeface="Aharoni" panose="02010803020104030203" pitchFamily="2" charset="-79"/>
                <a:cs typeface="Aharoni" panose="02010803020104030203" pitchFamily="2" charset="-79"/>
              </a:rPr>
              <a:t> at 8:45 a.m.</a:t>
            </a:r>
          </a:p>
          <a:p>
            <a:pPr algn="ctr"/>
            <a:r>
              <a:rPr lang="en-US" sz="2300" dirty="0">
                <a:solidFill>
                  <a:schemeClr val="bg1"/>
                </a:solidFill>
                <a:highlight>
                  <a:srgbClr val="FFFF00"/>
                </a:highlight>
                <a:latin typeface="Aharoni"/>
                <a:cs typeface="Aharoni"/>
              </a:rPr>
              <a:t>NO BREAKFAST SERVED AFTER 9:15 a.m.</a:t>
            </a:r>
          </a:p>
          <a:p>
            <a:pPr algn="ctr"/>
            <a:r>
              <a:rPr lang="en-US" sz="4000" dirty="0">
                <a:solidFill>
                  <a:schemeClr val="bg1"/>
                </a:solidFill>
                <a:latin typeface="Aharoni" panose="02010803020104030203" pitchFamily="2" charset="-79"/>
                <a:cs typeface="Aharoni" panose="02010803020104030203" pitchFamily="2" charset="-79"/>
              </a:rPr>
              <a:t>1083 Holmes Rd.</a:t>
            </a:r>
          </a:p>
          <a:p>
            <a:pPr algn="ctr"/>
            <a:r>
              <a:rPr lang="en-US" sz="4000" dirty="0">
                <a:solidFill>
                  <a:schemeClr val="bg1"/>
                </a:solidFill>
                <a:latin typeface="Aharoni" panose="02010803020104030203" pitchFamily="2" charset="-79"/>
                <a:cs typeface="Aharoni" panose="02010803020104030203" pitchFamily="2" charset="-79"/>
              </a:rPr>
              <a:t>Memphis, TN 38116</a:t>
            </a:r>
          </a:p>
          <a:p>
            <a:pPr algn="ctr"/>
            <a:r>
              <a:rPr lang="en-US" sz="4000" dirty="0">
                <a:solidFill>
                  <a:schemeClr val="bg1"/>
                </a:solidFill>
                <a:latin typeface="Aharoni" panose="02010803020104030203" pitchFamily="2" charset="-79"/>
                <a:cs typeface="Aharoni" panose="02010803020104030203" pitchFamily="2" charset="-79"/>
              </a:rPr>
              <a:t>Phone: 901-416-6469</a:t>
            </a:r>
          </a:p>
          <a:p>
            <a:pPr algn="ctr"/>
            <a:r>
              <a:rPr lang="en-US" sz="4000" dirty="0">
                <a:solidFill>
                  <a:schemeClr val="bg1"/>
                </a:solidFill>
                <a:latin typeface="Aharoni" panose="02010803020104030203" pitchFamily="2" charset="-79"/>
                <a:cs typeface="Aharoni" panose="02010803020104030203" pitchFamily="2" charset="-79"/>
              </a:rPr>
              <a:t>Fax: 901-416-2469</a:t>
            </a:r>
          </a:p>
          <a:p>
            <a:pPr algn="ctr"/>
            <a:endParaRPr lang="en-US" sz="4000" dirty="0">
              <a:solidFill>
                <a:schemeClr val="bg1"/>
              </a:solidFill>
            </a:endParaRPr>
          </a:p>
        </p:txBody>
      </p:sp>
    </p:spTree>
    <p:extLst>
      <p:ext uri="{BB962C8B-B14F-4D97-AF65-F5344CB8AC3E}">
        <p14:creationId xmlns:p14="http://schemas.microsoft.com/office/powerpoint/2010/main" val="371055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457064"/>
            <a:ext cx="10058400" cy="1371600"/>
          </a:xfrm>
        </p:spPr>
        <p:txBody>
          <a:bodyPr>
            <a:normAutofit/>
          </a:bodyPr>
          <a:lstStyle/>
          <a:p>
            <a:pPr algn="ctr"/>
            <a:r>
              <a:rPr lang="en-US" dirty="0"/>
              <a:t>Holmes Road Elementary School’s</a:t>
            </a:r>
          </a:p>
        </p:txBody>
      </p:sp>
      <p:sp>
        <p:nvSpPr>
          <p:cNvPr id="7" name="Content Placeholder 6">
            <a:extLst>
              <a:ext uri="{FF2B5EF4-FFF2-40B4-BE49-F238E27FC236}">
                <a16:creationId xmlns:a16="http://schemas.microsoft.com/office/drawing/2014/main" id="{8F65E607-C3F7-4895-B110-9ADE2DE50204}"/>
              </a:ext>
            </a:extLst>
          </p:cNvPr>
          <p:cNvSpPr>
            <a:spLocks noGrp="1"/>
          </p:cNvSpPr>
          <p:nvPr>
            <p:ph idx="1"/>
          </p:nvPr>
        </p:nvSpPr>
        <p:spPr>
          <a:xfrm>
            <a:off x="638605" y="3028118"/>
            <a:ext cx="10619116" cy="2789586"/>
          </a:xfrm>
        </p:spPr>
        <p:txBody>
          <a:bodyPr vert="horz" lIns="91440" tIns="45720" rIns="91440" bIns="45720" rtlCol="0" anchor="t">
            <a:normAutofit fontScale="92500" lnSpcReduction="10000"/>
          </a:bodyPr>
          <a:lstStyle/>
          <a:p>
            <a:endParaRPr lang="en-US" dirty="0"/>
          </a:p>
          <a:p>
            <a:endParaRPr lang="en-US" dirty="0"/>
          </a:p>
          <a:p>
            <a:endParaRPr lang="en-US" dirty="0"/>
          </a:p>
          <a:p>
            <a:pPr marL="0" indent="0">
              <a:buNone/>
            </a:pPr>
            <a:r>
              <a:rPr lang="en-US" sz="3600" dirty="0"/>
              <a:t>The </a:t>
            </a:r>
            <a:r>
              <a:rPr lang="en-US" sz="3600" b="1" dirty="0"/>
              <a:t>Mission</a:t>
            </a:r>
            <a:r>
              <a:rPr lang="en-US" sz="3600" dirty="0"/>
              <a:t> of Holmes Road Elementary is to </a:t>
            </a:r>
            <a:r>
              <a:rPr lang="en-US" sz="3600" b="1" dirty="0"/>
              <a:t>build</a:t>
            </a:r>
            <a:r>
              <a:rPr lang="en-US" sz="3600" dirty="0"/>
              <a:t> leaders with the academic skills to be competitive, self-managed, socially aware, life-long learners</a:t>
            </a:r>
            <a:r>
              <a:rPr lang="en-US" sz="3600" b="1" dirty="0"/>
              <a:t>. </a:t>
            </a:r>
          </a:p>
        </p:txBody>
      </p:sp>
      <p:pic>
        <p:nvPicPr>
          <p:cNvPr id="4" name="Picture 3">
            <a:extLst>
              <a:ext uri="{FF2B5EF4-FFF2-40B4-BE49-F238E27FC236}">
                <a16:creationId xmlns:a16="http://schemas.microsoft.com/office/drawing/2014/main" id="{B621A4AB-77AA-404B-8DA1-E950909292C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04559" y="1431470"/>
            <a:ext cx="5982881" cy="2991441"/>
          </a:xfrm>
          <a:prstGeom prst="rect">
            <a:avLst/>
          </a:prstGeom>
        </p:spPr>
      </p:pic>
    </p:spTree>
    <p:extLst>
      <p:ext uri="{BB962C8B-B14F-4D97-AF65-F5344CB8AC3E}">
        <p14:creationId xmlns:p14="http://schemas.microsoft.com/office/powerpoint/2010/main" val="18324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BCA3-C387-4CF3-9DFD-0A5DEA9F600B}"/>
              </a:ext>
            </a:extLst>
          </p:cNvPr>
          <p:cNvSpPr>
            <a:spLocks noGrp="1"/>
          </p:cNvSpPr>
          <p:nvPr>
            <p:ph type="title"/>
          </p:nvPr>
        </p:nvSpPr>
        <p:spPr>
          <a:xfrm>
            <a:off x="960782" y="4345463"/>
            <a:ext cx="10058400" cy="1371600"/>
          </a:xfrm>
        </p:spPr>
        <p:txBody>
          <a:bodyPr>
            <a:normAutofit fontScale="90000"/>
          </a:bodyPr>
          <a:lstStyle/>
          <a:p>
            <a:r>
              <a:rPr lang="en-US" sz="2400" dirty="0"/>
              <a:t>The </a:t>
            </a:r>
            <a:r>
              <a:rPr lang="en-US" sz="2400" b="1" dirty="0"/>
              <a:t>Vision </a:t>
            </a:r>
            <a:r>
              <a:rPr lang="en-US" sz="2400" dirty="0"/>
              <a:t>of Holmes Road Elementary is the facilitation of the </a:t>
            </a:r>
            <a:r>
              <a:rPr lang="en-US" sz="2400" b="1" dirty="0"/>
              <a:t>building</a:t>
            </a:r>
            <a:r>
              <a:rPr lang="en-US" sz="2400" dirty="0"/>
              <a:t> </a:t>
            </a:r>
            <a:r>
              <a:rPr lang="en-US" sz="2400" i="1" dirty="0"/>
              <a:t>of student</a:t>
            </a:r>
            <a:r>
              <a:rPr lang="en-US" sz="2400" dirty="0"/>
              <a:t> </a:t>
            </a:r>
            <a:r>
              <a:rPr lang="en-US" sz="2400" i="1" dirty="0"/>
              <a:t>foundational skills</a:t>
            </a:r>
            <a:r>
              <a:rPr lang="en-US" sz="2400" dirty="0"/>
              <a:t>, planning and obtaining goals and persevering through challenges, in a </a:t>
            </a:r>
            <a:r>
              <a:rPr lang="en-US" sz="2400" i="1" dirty="0"/>
              <a:t>student centered environment</a:t>
            </a:r>
            <a:r>
              <a:rPr lang="en-US" sz="2400" dirty="0"/>
              <a:t>. </a:t>
            </a:r>
          </a:p>
        </p:txBody>
      </p:sp>
      <p:pic>
        <p:nvPicPr>
          <p:cNvPr id="5" name="Content Placeholder 4">
            <a:extLst>
              <a:ext uri="{FF2B5EF4-FFF2-40B4-BE49-F238E27FC236}">
                <a16:creationId xmlns:a16="http://schemas.microsoft.com/office/drawing/2014/main" id="{6AA6B536-41F7-4B5B-9F68-D0ACBE4A08E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80459" y="1505668"/>
            <a:ext cx="7619047" cy="2581003"/>
          </a:xfrm>
        </p:spPr>
      </p:pic>
      <p:sp>
        <p:nvSpPr>
          <p:cNvPr id="4" name="Title 1">
            <a:extLst>
              <a:ext uri="{FF2B5EF4-FFF2-40B4-BE49-F238E27FC236}">
                <a16:creationId xmlns:a16="http://schemas.microsoft.com/office/drawing/2014/main" id="{C938ABB0-E3C3-4C1A-AACD-10952BF52A6D}"/>
              </a:ext>
            </a:extLst>
          </p:cNvPr>
          <p:cNvSpPr txBox="1">
            <a:spLocks/>
          </p:cNvSpPr>
          <p:nvPr/>
        </p:nvSpPr>
        <p:spPr>
          <a:xfrm>
            <a:off x="1066800" y="457064"/>
            <a:ext cx="10058400" cy="13716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dirty="0"/>
              <a:t>Holmes Road Elementary School’s</a:t>
            </a:r>
          </a:p>
        </p:txBody>
      </p:sp>
    </p:spTree>
    <p:extLst>
      <p:ext uri="{BB962C8B-B14F-4D97-AF65-F5344CB8AC3E}">
        <p14:creationId xmlns:p14="http://schemas.microsoft.com/office/powerpoint/2010/main" val="65434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Lion - Carolina Tiger Resc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6184" y="946288"/>
            <a:ext cx="5269522" cy="2572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408" y="4623199"/>
            <a:ext cx="2372872" cy="1847671"/>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1</a:t>
            </a:r>
            <a:r>
              <a:rPr lang="en-US" sz="1500" b="1" u="sng" kern="1200" baseline="30000" dirty="0">
                <a:solidFill>
                  <a:srgbClr val="FFFF00"/>
                </a:solidFill>
                <a:latin typeface="+mn-lt"/>
                <a:ea typeface="+mn-ea"/>
                <a:cs typeface="+mn-cs"/>
              </a:rPr>
              <a:t>st</a:t>
            </a:r>
            <a:r>
              <a:rPr lang="en-US" sz="1500" b="1" u="sng" kern="1200" dirty="0">
                <a:solidFill>
                  <a:srgbClr val="FFFF00"/>
                </a:solidFill>
                <a:latin typeface="+mn-lt"/>
                <a:ea typeface="+mn-ea"/>
                <a:cs typeface="+mn-cs"/>
              </a:rPr>
              <a:t> Grade</a:t>
            </a:r>
          </a:p>
          <a:p>
            <a:pPr algn="ctr" defTabSz="859536">
              <a:spcAft>
                <a:spcPts val="600"/>
              </a:spcAft>
            </a:pPr>
            <a:r>
              <a:rPr lang="en-US" sz="1500" dirty="0">
                <a:solidFill>
                  <a:srgbClr val="FFFF00"/>
                </a:solidFill>
              </a:rPr>
              <a:t>Rubin</a:t>
            </a:r>
            <a:endParaRPr lang="en-US" sz="1500" kern="1200" dirty="0">
              <a:solidFill>
                <a:srgbClr val="FFFF00"/>
              </a:solidFill>
              <a:latin typeface="+mn-lt"/>
              <a:cs typeface="Calibri"/>
            </a:endParaRPr>
          </a:p>
          <a:p>
            <a:pPr algn="ctr" defTabSz="859536">
              <a:spcAft>
                <a:spcPts val="600"/>
              </a:spcAft>
            </a:pPr>
            <a:r>
              <a:rPr lang="en-US" sz="1500" kern="1200" dirty="0">
                <a:solidFill>
                  <a:srgbClr val="FFFF00"/>
                </a:solidFill>
                <a:latin typeface="+mn-lt"/>
                <a:cs typeface="Calibri"/>
              </a:rPr>
              <a:t>C. Harris</a:t>
            </a:r>
          </a:p>
          <a:p>
            <a:pPr algn="ctr" defTabSz="859536">
              <a:spcAft>
                <a:spcPts val="600"/>
              </a:spcAft>
            </a:pPr>
            <a:r>
              <a:rPr lang="en-US" sz="1500" dirty="0">
                <a:solidFill>
                  <a:srgbClr val="FFFF00"/>
                </a:solidFill>
              </a:rPr>
              <a:t>Speaks</a:t>
            </a:r>
            <a:endParaRPr lang="en-US" sz="1500" kern="1200" dirty="0">
              <a:solidFill>
                <a:srgbClr val="FFFF00"/>
              </a:solidFill>
              <a:latin typeface="+mn-lt"/>
              <a:cs typeface="Calibri"/>
            </a:endParaRPr>
          </a:p>
          <a:p>
            <a:pPr algn="ctr" defTabSz="859536">
              <a:spcAft>
                <a:spcPts val="600"/>
              </a:spcAft>
            </a:pPr>
            <a:r>
              <a:rPr lang="en-US" sz="1500" dirty="0">
                <a:solidFill>
                  <a:srgbClr val="FFFF00"/>
                </a:solidFill>
              </a:rPr>
              <a:t>Harper</a:t>
            </a:r>
          </a:p>
          <a:p>
            <a:pPr algn="ctr" defTabSz="859536">
              <a:spcAft>
                <a:spcPts val="600"/>
              </a:spcAft>
            </a:pPr>
            <a:r>
              <a:rPr lang="en-US" sz="1500" dirty="0">
                <a:solidFill>
                  <a:srgbClr val="FFFF00"/>
                </a:solidFill>
                <a:cs typeface="Calibri"/>
              </a:rPr>
              <a:t>Smith</a:t>
            </a:r>
          </a:p>
        </p:txBody>
      </p:sp>
      <p:sp>
        <p:nvSpPr>
          <p:cNvPr id="8" name="Rectangle 7"/>
          <p:cNvSpPr/>
          <p:nvPr/>
        </p:nvSpPr>
        <p:spPr>
          <a:xfrm>
            <a:off x="4340583" y="1704955"/>
            <a:ext cx="3347744" cy="786626"/>
          </a:xfrm>
          <a:prstGeom prst="rect">
            <a:avLst/>
          </a:prstGeom>
        </p:spPr>
        <p:txBody>
          <a:bodyPr wrap="square">
            <a:spAutoFit/>
          </a:bodyPr>
          <a:lstStyle/>
          <a:p>
            <a:pPr algn="ctr" defTabSz="859536">
              <a:spcAft>
                <a:spcPts val="600"/>
              </a:spcAft>
            </a:pPr>
            <a:r>
              <a:rPr lang="en-US" sz="2256" kern="1200">
                <a:solidFill>
                  <a:schemeClr val="tx1"/>
                </a:solidFill>
                <a:latin typeface="+mn-lt"/>
                <a:ea typeface="+mn-ea"/>
                <a:cs typeface="+mn-cs"/>
              </a:rPr>
              <a:t>WHO’S WHO AT HOLMES ROAD?</a:t>
            </a:r>
            <a:endParaRPr lang="en-US" sz="2400"/>
          </a:p>
        </p:txBody>
      </p:sp>
      <p:sp>
        <p:nvSpPr>
          <p:cNvPr id="12" name="TextBox 11"/>
          <p:cNvSpPr txBox="1"/>
          <p:nvPr/>
        </p:nvSpPr>
        <p:spPr>
          <a:xfrm>
            <a:off x="148087" y="1959309"/>
            <a:ext cx="2473513" cy="2477601"/>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Kindergarten</a:t>
            </a:r>
          </a:p>
          <a:p>
            <a:pPr algn="ctr" defTabSz="859536">
              <a:spcAft>
                <a:spcPts val="600"/>
              </a:spcAft>
            </a:pPr>
            <a:r>
              <a:rPr lang="en-US" sz="1500" dirty="0">
                <a:solidFill>
                  <a:srgbClr val="FFFF00"/>
                </a:solidFill>
              </a:rPr>
              <a:t>Richardson</a:t>
            </a:r>
            <a:endParaRPr lang="en-US" sz="1504" kern="1200" dirty="0">
              <a:solidFill>
                <a:srgbClr val="FFFF00"/>
              </a:solidFill>
              <a:latin typeface="+mn-lt"/>
              <a:ea typeface="+mn-ea"/>
              <a:cs typeface="+mn-cs"/>
            </a:endParaRPr>
          </a:p>
          <a:p>
            <a:pPr algn="ctr" defTabSz="859536">
              <a:spcAft>
                <a:spcPts val="600"/>
              </a:spcAft>
            </a:pPr>
            <a:r>
              <a:rPr lang="en-US" sz="1500" dirty="0">
                <a:solidFill>
                  <a:srgbClr val="FFFF00"/>
                </a:solidFill>
              </a:rPr>
              <a:t>Thurman</a:t>
            </a:r>
            <a:endParaRPr lang="en-US" sz="1500" kern="1200" dirty="0">
              <a:solidFill>
                <a:srgbClr val="FFFF00"/>
              </a:solidFill>
              <a:latin typeface="+mn-lt"/>
              <a:cs typeface="Calibri"/>
            </a:endParaRPr>
          </a:p>
          <a:p>
            <a:pPr algn="ctr" defTabSz="859536">
              <a:spcAft>
                <a:spcPts val="600"/>
              </a:spcAft>
            </a:pPr>
            <a:r>
              <a:rPr lang="en-US" sz="1500" dirty="0">
                <a:solidFill>
                  <a:srgbClr val="FFFF00"/>
                </a:solidFill>
              </a:rPr>
              <a:t>McGee</a:t>
            </a:r>
            <a:endParaRPr lang="en-US" sz="1500" dirty="0">
              <a:solidFill>
                <a:srgbClr val="FFFF00"/>
              </a:solidFill>
              <a:cs typeface="Calibri" panose="020F0502020204030204"/>
            </a:endParaRPr>
          </a:p>
          <a:p>
            <a:pPr algn="ctr" defTabSz="859536">
              <a:spcAft>
                <a:spcPts val="600"/>
              </a:spcAft>
            </a:pPr>
            <a:r>
              <a:rPr lang="en-US" sz="1500" dirty="0" err="1">
                <a:solidFill>
                  <a:srgbClr val="FFFF00"/>
                </a:solidFill>
                <a:cs typeface="Calibri" panose="020F0502020204030204"/>
              </a:rPr>
              <a:t>Summerford</a:t>
            </a:r>
            <a:endParaRPr lang="en-US" sz="1500" dirty="0">
              <a:solidFill>
                <a:srgbClr val="FFFF00"/>
              </a:solidFill>
              <a:cs typeface="Calibri" panose="020F0502020204030204"/>
            </a:endParaRPr>
          </a:p>
          <a:p>
            <a:pPr algn="ctr" defTabSz="859536">
              <a:spcAft>
                <a:spcPts val="600"/>
              </a:spcAft>
            </a:pPr>
            <a:r>
              <a:rPr lang="en-US" sz="1500" dirty="0">
                <a:solidFill>
                  <a:srgbClr val="FFFF00"/>
                </a:solidFill>
                <a:cs typeface="Calibri" panose="020F0502020204030204"/>
              </a:rPr>
              <a:t>Cartwright</a:t>
            </a:r>
          </a:p>
          <a:p>
            <a:pPr algn="ctr" defTabSz="859536">
              <a:spcAft>
                <a:spcPts val="600"/>
              </a:spcAft>
            </a:pPr>
            <a:endParaRPr lang="en-US" sz="1500" dirty="0">
              <a:solidFill>
                <a:srgbClr val="FFFF00"/>
              </a:solidFill>
              <a:cs typeface="Calibri" panose="020F0502020204030204"/>
            </a:endParaRPr>
          </a:p>
          <a:p>
            <a:pPr algn="ctr" defTabSz="859536">
              <a:spcAft>
                <a:spcPts val="600"/>
              </a:spcAft>
            </a:pPr>
            <a:endParaRPr lang="en-US" sz="1500" dirty="0">
              <a:solidFill>
                <a:srgbClr val="FFFF00"/>
              </a:solidFill>
              <a:cs typeface="Calibri" panose="020F0502020204030204"/>
            </a:endParaRPr>
          </a:p>
        </p:txBody>
      </p:sp>
      <p:sp>
        <p:nvSpPr>
          <p:cNvPr id="13" name="TextBox 12"/>
          <p:cNvSpPr txBox="1"/>
          <p:nvPr/>
        </p:nvSpPr>
        <p:spPr>
          <a:xfrm>
            <a:off x="107337" y="146342"/>
            <a:ext cx="2459137" cy="1554272"/>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Pre-K</a:t>
            </a:r>
          </a:p>
          <a:p>
            <a:pPr algn="ctr" defTabSz="859536">
              <a:spcAft>
                <a:spcPts val="600"/>
              </a:spcAft>
            </a:pPr>
            <a:r>
              <a:rPr lang="en-US" sz="1500" kern="1200" dirty="0">
                <a:solidFill>
                  <a:srgbClr val="FFFF00"/>
                </a:solidFill>
                <a:latin typeface="+mn-lt"/>
                <a:ea typeface="+mn-ea"/>
                <a:cs typeface="+mn-cs"/>
              </a:rPr>
              <a:t>Joy and Thomas</a:t>
            </a:r>
            <a:endParaRPr lang="en-US" sz="1500" kern="1200" dirty="0">
              <a:solidFill>
                <a:srgbClr val="FFFF00"/>
              </a:solidFill>
              <a:latin typeface="+mn-lt"/>
              <a:cs typeface="Calibri"/>
            </a:endParaRPr>
          </a:p>
          <a:p>
            <a:pPr algn="ctr" defTabSz="859536">
              <a:spcAft>
                <a:spcPts val="600"/>
              </a:spcAft>
            </a:pPr>
            <a:r>
              <a:rPr lang="en-US" sz="1500" kern="1200" dirty="0">
                <a:solidFill>
                  <a:srgbClr val="FFFF00"/>
                </a:solidFill>
                <a:latin typeface="+mn-lt"/>
                <a:ea typeface="+mn-ea"/>
                <a:cs typeface="+mn-cs"/>
              </a:rPr>
              <a:t>Foster</a:t>
            </a:r>
            <a:r>
              <a:rPr lang="en-US" sz="1500" dirty="0">
                <a:solidFill>
                  <a:srgbClr val="FFFF00"/>
                </a:solidFill>
              </a:rPr>
              <a:t> and Bolton</a:t>
            </a:r>
            <a:endParaRPr lang="en-US" sz="1500" kern="1200" dirty="0">
              <a:solidFill>
                <a:srgbClr val="FFFF00"/>
              </a:solidFill>
              <a:latin typeface="+mn-lt"/>
              <a:cs typeface="Calibri" panose="020F0502020204030204"/>
            </a:endParaRPr>
          </a:p>
          <a:p>
            <a:pPr algn="ctr" defTabSz="859536">
              <a:spcAft>
                <a:spcPts val="600"/>
              </a:spcAft>
            </a:pPr>
            <a:r>
              <a:rPr lang="en-US" sz="1500" kern="1200" dirty="0">
                <a:solidFill>
                  <a:srgbClr val="FFFF00"/>
                </a:solidFill>
                <a:latin typeface="+mn-lt"/>
                <a:ea typeface="+mn-ea"/>
                <a:cs typeface="+mn-cs"/>
              </a:rPr>
              <a:t>Scott</a:t>
            </a:r>
            <a:r>
              <a:rPr lang="en-US" sz="1500" dirty="0">
                <a:solidFill>
                  <a:srgbClr val="FFFF00"/>
                </a:solidFill>
              </a:rPr>
              <a:t> and Woodard</a:t>
            </a:r>
            <a:endParaRPr lang="en-US" sz="1500" kern="1200" dirty="0">
              <a:solidFill>
                <a:srgbClr val="FFFF00"/>
              </a:solidFill>
              <a:latin typeface="+mn-lt"/>
              <a:cs typeface="Calibri" panose="020F0502020204030204"/>
            </a:endParaRPr>
          </a:p>
          <a:p>
            <a:pPr algn="ctr" defTabSz="859536">
              <a:spcAft>
                <a:spcPts val="600"/>
              </a:spcAft>
            </a:pPr>
            <a:r>
              <a:rPr lang="en-US" sz="1500" dirty="0">
                <a:solidFill>
                  <a:srgbClr val="FFFF00"/>
                </a:solidFill>
              </a:rPr>
              <a:t>Terry and Whitaker</a:t>
            </a:r>
          </a:p>
        </p:txBody>
      </p:sp>
      <p:sp>
        <p:nvSpPr>
          <p:cNvPr id="14" name="TextBox 13"/>
          <p:cNvSpPr txBox="1"/>
          <p:nvPr/>
        </p:nvSpPr>
        <p:spPr>
          <a:xfrm>
            <a:off x="9761459" y="4531212"/>
            <a:ext cx="2117113" cy="1877437"/>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5</a:t>
            </a:r>
            <a:r>
              <a:rPr lang="en-US" sz="1500" b="1" u="sng" kern="1200" baseline="30000" dirty="0">
                <a:solidFill>
                  <a:srgbClr val="FFFF00"/>
                </a:solidFill>
                <a:latin typeface="+mn-lt"/>
                <a:ea typeface="+mn-ea"/>
                <a:cs typeface="+mn-cs"/>
              </a:rPr>
              <a:t>th</a:t>
            </a:r>
            <a:r>
              <a:rPr lang="en-US" sz="1500" b="1" u="sng" dirty="0">
                <a:solidFill>
                  <a:srgbClr val="FFFF00"/>
                </a:solidFill>
              </a:rPr>
              <a:t> </a:t>
            </a:r>
            <a:r>
              <a:rPr lang="en-US" sz="1500" b="1" u="sng" kern="1200" dirty="0">
                <a:solidFill>
                  <a:srgbClr val="FFFF00"/>
                </a:solidFill>
                <a:latin typeface="+mn-lt"/>
                <a:ea typeface="+mn-ea"/>
                <a:cs typeface="+mn-cs"/>
              </a:rPr>
              <a:t> </a:t>
            </a:r>
            <a:r>
              <a:rPr lang="en-US" sz="1500" b="1" u="sng" dirty="0">
                <a:solidFill>
                  <a:srgbClr val="FFFF00"/>
                </a:solidFill>
              </a:rPr>
              <a:t>Grade</a:t>
            </a:r>
            <a:endParaRPr lang="en-US" sz="1500" b="1" u="sng" kern="1200" dirty="0">
              <a:solidFill>
                <a:srgbClr val="FFFF00"/>
              </a:solidFill>
              <a:latin typeface="+mn-lt"/>
              <a:ea typeface="+mn-ea"/>
              <a:cs typeface="+mn-cs"/>
            </a:endParaRPr>
          </a:p>
          <a:p>
            <a:pPr algn="ctr" defTabSz="859536">
              <a:spcAft>
                <a:spcPts val="600"/>
              </a:spcAft>
            </a:pPr>
            <a:r>
              <a:rPr lang="en-US" sz="1500" kern="1200" dirty="0">
                <a:solidFill>
                  <a:srgbClr val="FFFF00"/>
                </a:solidFill>
                <a:latin typeface="+mn-lt"/>
                <a:ea typeface="+mn-ea"/>
                <a:cs typeface="+mn-cs"/>
              </a:rPr>
              <a:t>Dyer</a:t>
            </a:r>
          </a:p>
          <a:p>
            <a:pPr algn="ctr" defTabSz="859536">
              <a:spcAft>
                <a:spcPts val="600"/>
              </a:spcAft>
            </a:pPr>
            <a:r>
              <a:rPr lang="en-US" sz="1500" dirty="0">
                <a:solidFill>
                  <a:srgbClr val="FFFF00"/>
                </a:solidFill>
              </a:rPr>
              <a:t>N. Harris</a:t>
            </a:r>
          </a:p>
          <a:p>
            <a:pPr algn="ctr" defTabSz="859536">
              <a:spcAft>
                <a:spcPts val="600"/>
              </a:spcAft>
            </a:pPr>
            <a:r>
              <a:rPr lang="en-US" sz="1500" dirty="0">
                <a:solidFill>
                  <a:srgbClr val="FFFF00"/>
                </a:solidFill>
              </a:rPr>
              <a:t>Vester</a:t>
            </a:r>
          </a:p>
          <a:p>
            <a:pPr algn="ctr" defTabSz="859536">
              <a:spcAft>
                <a:spcPts val="600"/>
              </a:spcAft>
            </a:pPr>
            <a:r>
              <a:rPr lang="en-US" sz="1500" dirty="0">
                <a:solidFill>
                  <a:srgbClr val="FFFF00"/>
                </a:solidFill>
              </a:rPr>
              <a:t>Gunn</a:t>
            </a:r>
          </a:p>
          <a:p>
            <a:pPr algn="ctr" defTabSz="859536">
              <a:spcAft>
                <a:spcPts val="600"/>
              </a:spcAft>
            </a:pPr>
            <a:r>
              <a:rPr lang="en-US" sz="1500" dirty="0">
                <a:solidFill>
                  <a:srgbClr val="FFFF00"/>
                </a:solidFill>
              </a:rPr>
              <a:t>House</a:t>
            </a:r>
            <a:endParaRPr lang="en-US" sz="1600" dirty="0">
              <a:solidFill>
                <a:srgbClr val="FFFF00"/>
              </a:solidFill>
            </a:endParaRPr>
          </a:p>
        </p:txBody>
      </p:sp>
      <p:sp>
        <p:nvSpPr>
          <p:cNvPr id="15" name="TextBox 14"/>
          <p:cNvSpPr txBox="1"/>
          <p:nvPr/>
        </p:nvSpPr>
        <p:spPr>
          <a:xfrm>
            <a:off x="7166779" y="4620978"/>
            <a:ext cx="2045226" cy="1554272"/>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dirty="0">
                <a:solidFill>
                  <a:srgbClr val="FFFF00"/>
                </a:solidFill>
                <a:cs typeface="Calibri"/>
              </a:rPr>
              <a:t>4th Grade</a:t>
            </a:r>
            <a:endParaRPr lang="en-US" sz="1504" b="1" u="sng" kern="1200" dirty="0">
              <a:solidFill>
                <a:srgbClr val="FFFF00"/>
              </a:solidFill>
              <a:latin typeface="+mn-lt"/>
              <a:ea typeface="+mn-ea"/>
              <a:cs typeface="+mn-cs"/>
            </a:endParaRPr>
          </a:p>
          <a:p>
            <a:pPr algn="ctr" defTabSz="859536">
              <a:spcAft>
                <a:spcPts val="600"/>
              </a:spcAft>
            </a:pPr>
            <a:r>
              <a:rPr lang="en-US" sz="1500" dirty="0">
                <a:solidFill>
                  <a:srgbClr val="FFFF00"/>
                </a:solidFill>
              </a:rPr>
              <a:t>Whatley</a:t>
            </a:r>
          </a:p>
          <a:p>
            <a:pPr algn="ctr" defTabSz="859536">
              <a:spcAft>
                <a:spcPts val="600"/>
              </a:spcAft>
            </a:pPr>
            <a:r>
              <a:rPr lang="en-US" sz="1500" dirty="0">
                <a:solidFill>
                  <a:srgbClr val="FFFF00"/>
                </a:solidFill>
                <a:cs typeface="Calibri"/>
              </a:rPr>
              <a:t>Phillips</a:t>
            </a:r>
          </a:p>
          <a:p>
            <a:pPr algn="ctr" defTabSz="859536">
              <a:spcAft>
                <a:spcPts val="600"/>
              </a:spcAft>
            </a:pPr>
            <a:r>
              <a:rPr lang="en-US" sz="1500" dirty="0">
                <a:solidFill>
                  <a:srgbClr val="FFFF00"/>
                </a:solidFill>
                <a:cs typeface="Calibri"/>
              </a:rPr>
              <a:t>Anderson</a:t>
            </a:r>
          </a:p>
          <a:p>
            <a:pPr algn="ctr" defTabSz="859536">
              <a:spcAft>
                <a:spcPts val="600"/>
              </a:spcAft>
            </a:pPr>
            <a:r>
              <a:rPr lang="en-US" sz="1500" dirty="0">
                <a:solidFill>
                  <a:srgbClr val="FFFF00"/>
                </a:solidFill>
                <a:cs typeface="Calibri"/>
              </a:rPr>
              <a:t>Brown</a:t>
            </a:r>
          </a:p>
        </p:txBody>
      </p:sp>
      <p:sp>
        <p:nvSpPr>
          <p:cNvPr id="16" name="TextBox 15"/>
          <p:cNvSpPr txBox="1"/>
          <p:nvPr/>
        </p:nvSpPr>
        <p:spPr>
          <a:xfrm>
            <a:off x="4973800" y="4622172"/>
            <a:ext cx="1987717" cy="1862048"/>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3</a:t>
            </a:r>
            <a:r>
              <a:rPr lang="en-US" sz="1500" b="1" u="sng" kern="1200" baseline="30000" dirty="0">
                <a:solidFill>
                  <a:srgbClr val="FFFF00"/>
                </a:solidFill>
                <a:latin typeface="+mn-lt"/>
                <a:ea typeface="+mn-ea"/>
                <a:cs typeface="+mn-cs"/>
              </a:rPr>
              <a:t>rd</a:t>
            </a:r>
            <a:r>
              <a:rPr lang="en-US" sz="1500" b="1" u="sng" dirty="0">
                <a:solidFill>
                  <a:srgbClr val="FFFF00"/>
                </a:solidFill>
              </a:rPr>
              <a:t>  Grade</a:t>
            </a:r>
            <a:endParaRPr lang="en-US" sz="1504" b="1" u="sng" kern="1200" dirty="0">
              <a:solidFill>
                <a:srgbClr val="FFFF00"/>
              </a:solidFill>
              <a:latin typeface="+mn-lt"/>
              <a:ea typeface="+mn-ea"/>
              <a:cs typeface="+mn-cs"/>
            </a:endParaRPr>
          </a:p>
          <a:p>
            <a:pPr algn="ctr" defTabSz="859536">
              <a:spcAft>
                <a:spcPts val="600"/>
              </a:spcAft>
            </a:pPr>
            <a:r>
              <a:rPr lang="en-US" sz="1500" dirty="0">
                <a:solidFill>
                  <a:srgbClr val="FFFF00"/>
                </a:solidFill>
              </a:rPr>
              <a:t>Walker</a:t>
            </a:r>
            <a:endParaRPr lang="en-US" dirty="0">
              <a:solidFill>
                <a:srgbClr val="000000"/>
              </a:solidFill>
              <a:cs typeface="Calibri" panose="020F0502020204030204"/>
            </a:endParaRPr>
          </a:p>
          <a:p>
            <a:pPr algn="ctr" defTabSz="859536">
              <a:spcAft>
                <a:spcPts val="600"/>
              </a:spcAft>
            </a:pPr>
            <a:r>
              <a:rPr lang="en-US" sz="1500" dirty="0">
                <a:solidFill>
                  <a:srgbClr val="FFFF00"/>
                </a:solidFill>
                <a:cs typeface="Calibri"/>
              </a:rPr>
              <a:t>Sanders</a:t>
            </a:r>
          </a:p>
          <a:p>
            <a:pPr algn="ctr" defTabSz="859536">
              <a:spcAft>
                <a:spcPts val="600"/>
              </a:spcAft>
            </a:pPr>
            <a:r>
              <a:rPr lang="en-US" sz="1500" dirty="0">
                <a:solidFill>
                  <a:srgbClr val="FFFF00"/>
                </a:solidFill>
                <a:cs typeface="Calibri"/>
              </a:rPr>
              <a:t>Neal</a:t>
            </a:r>
          </a:p>
          <a:p>
            <a:pPr algn="ctr" defTabSz="859536">
              <a:spcAft>
                <a:spcPts val="600"/>
              </a:spcAft>
            </a:pPr>
            <a:r>
              <a:rPr lang="en-US" sz="1500" dirty="0" err="1">
                <a:solidFill>
                  <a:srgbClr val="FFFF00"/>
                </a:solidFill>
                <a:cs typeface="Calibri"/>
              </a:rPr>
              <a:t>Atieh</a:t>
            </a:r>
            <a:endParaRPr lang="en-US" sz="1500" dirty="0">
              <a:solidFill>
                <a:srgbClr val="FFFF00"/>
              </a:solidFill>
              <a:cs typeface="Calibri"/>
            </a:endParaRPr>
          </a:p>
          <a:p>
            <a:pPr algn="ctr" defTabSz="859536">
              <a:spcAft>
                <a:spcPts val="600"/>
              </a:spcAft>
            </a:pPr>
            <a:r>
              <a:rPr lang="en-US" sz="1500" dirty="0">
                <a:solidFill>
                  <a:srgbClr val="FFFF00"/>
                </a:solidFill>
                <a:cs typeface="Calibri"/>
              </a:rPr>
              <a:t>Todd</a:t>
            </a:r>
          </a:p>
        </p:txBody>
      </p:sp>
      <p:sp>
        <p:nvSpPr>
          <p:cNvPr id="17" name="TextBox 16"/>
          <p:cNvSpPr txBox="1"/>
          <p:nvPr/>
        </p:nvSpPr>
        <p:spPr>
          <a:xfrm>
            <a:off x="2858219" y="4612973"/>
            <a:ext cx="1754646" cy="1862048"/>
          </a:xfrm>
          <a:prstGeom prst="rect">
            <a:avLst/>
          </a:prstGeom>
          <a:noFill/>
          <a:ln>
            <a:solidFill>
              <a:srgbClr val="FFFF00"/>
            </a:solidFill>
          </a:ln>
        </p:spPr>
        <p:txBody>
          <a:bodyPr wrap="square" lIns="91440" tIns="45720" rIns="91440" bIns="45720" rtlCol="0" anchor="t">
            <a:spAutoFit/>
          </a:bodyPr>
          <a:lstStyle/>
          <a:p>
            <a:pPr algn="ctr" defTabSz="859536">
              <a:spcAft>
                <a:spcPts val="600"/>
              </a:spcAft>
            </a:pPr>
            <a:r>
              <a:rPr lang="en-US" sz="1500" b="1" u="sng" kern="1200" dirty="0">
                <a:solidFill>
                  <a:srgbClr val="FFFF00"/>
                </a:solidFill>
                <a:latin typeface="+mn-lt"/>
                <a:ea typeface="+mn-ea"/>
                <a:cs typeface="+mn-cs"/>
              </a:rPr>
              <a:t>2</a:t>
            </a:r>
            <a:r>
              <a:rPr lang="en-US" sz="1500" b="1" u="sng" kern="1200" baseline="30000" dirty="0">
                <a:solidFill>
                  <a:srgbClr val="FFFF00"/>
                </a:solidFill>
                <a:latin typeface="+mn-lt"/>
                <a:ea typeface="+mn-ea"/>
                <a:cs typeface="+mn-cs"/>
              </a:rPr>
              <a:t>nd</a:t>
            </a:r>
            <a:r>
              <a:rPr lang="en-US" sz="1500" b="1" u="sng" kern="1200" dirty="0">
                <a:solidFill>
                  <a:srgbClr val="FFFF00"/>
                </a:solidFill>
                <a:latin typeface="+mn-lt"/>
                <a:ea typeface="+mn-ea"/>
                <a:cs typeface="+mn-cs"/>
              </a:rPr>
              <a:t> Grade</a:t>
            </a:r>
          </a:p>
          <a:p>
            <a:pPr algn="ctr" defTabSz="859536">
              <a:spcAft>
                <a:spcPts val="600"/>
              </a:spcAft>
            </a:pPr>
            <a:r>
              <a:rPr lang="en-US" sz="1500" dirty="0">
                <a:solidFill>
                  <a:srgbClr val="FFFF00"/>
                </a:solidFill>
              </a:rPr>
              <a:t>Barnes</a:t>
            </a:r>
            <a:endParaRPr lang="en-US" sz="1500" kern="1200" dirty="0">
              <a:solidFill>
                <a:srgbClr val="FFFF00"/>
              </a:solidFill>
              <a:latin typeface="+mn-lt"/>
              <a:cs typeface="Calibri"/>
            </a:endParaRPr>
          </a:p>
          <a:p>
            <a:pPr algn="ctr" defTabSz="859536">
              <a:spcAft>
                <a:spcPts val="600"/>
              </a:spcAft>
            </a:pPr>
            <a:r>
              <a:rPr lang="en-US" sz="1500" kern="1200" dirty="0" err="1">
                <a:solidFill>
                  <a:srgbClr val="FFFF00"/>
                </a:solidFill>
                <a:latin typeface="+mn-lt"/>
                <a:ea typeface="+mn-ea"/>
                <a:cs typeface="+mn-cs"/>
              </a:rPr>
              <a:t>Pollion</a:t>
            </a:r>
            <a:endParaRPr lang="en-US" sz="1500" kern="1200" dirty="0">
              <a:solidFill>
                <a:srgbClr val="FFFF00"/>
              </a:solidFill>
              <a:latin typeface="+mn-lt"/>
              <a:cs typeface="Calibri" panose="020F0502020204030204"/>
            </a:endParaRPr>
          </a:p>
          <a:p>
            <a:pPr algn="ctr" defTabSz="859536">
              <a:spcAft>
                <a:spcPts val="600"/>
              </a:spcAft>
            </a:pPr>
            <a:r>
              <a:rPr lang="en-US" sz="1500" dirty="0">
                <a:solidFill>
                  <a:srgbClr val="FFFF00"/>
                </a:solidFill>
              </a:rPr>
              <a:t>Garrison</a:t>
            </a:r>
            <a:endParaRPr lang="en-US" sz="1500" kern="1200" dirty="0">
              <a:solidFill>
                <a:srgbClr val="FFFF00"/>
              </a:solidFill>
              <a:latin typeface="+mn-lt"/>
              <a:cs typeface="Calibri"/>
            </a:endParaRPr>
          </a:p>
          <a:p>
            <a:pPr algn="ctr" defTabSz="859536">
              <a:spcAft>
                <a:spcPts val="600"/>
              </a:spcAft>
            </a:pPr>
            <a:r>
              <a:rPr lang="en-US" sz="1500" dirty="0">
                <a:solidFill>
                  <a:srgbClr val="FFFF00"/>
                </a:solidFill>
              </a:rPr>
              <a:t>Farmer</a:t>
            </a:r>
            <a:endParaRPr lang="en-US" sz="1500" kern="1200" dirty="0">
              <a:solidFill>
                <a:srgbClr val="FFFF00"/>
              </a:solidFill>
              <a:latin typeface="+mn-lt"/>
              <a:cs typeface="Calibri"/>
            </a:endParaRPr>
          </a:p>
          <a:p>
            <a:pPr algn="ctr" defTabSz="859536">
              <a:spcAft>
                <a:spcPts val="600"/>
              </a:spcAft>
            </a:pPr>
            <a:r>
              <a:rPr lang="en-US" sz="1500" dirty="0">
                <a:solidFill>
                  <a:srgbClr val="FFFF00"/>
                </a:solidFill>
                <a:cs typeface="Calibri"/>
              </a:rPr>
              <a:t>Summerville</a:t>
            </a:r>
          </a:p>
        </p:txBody>
      </p:sp>
      <p:sp>
        <p:nvSpPr>
          <p:cNvPr id="3" name="TextBox 2">
            <a:extLst>
              <a:ext uri="{FF2B5EF4-FFF2-40B4-BE49-F238E27FC236}">
                <a16:creationId xmlns:a16="http://schemas.microsoft.com/office/drawing/2014/main" id="{5AF1B71B-FA09-514C-477D-6A03EBCE81EF}"/>
              </a:ext>
            </a:extLst>
          </p:cNvPr>
          <p:cNvSpPr txBox="1"/>
          <p:nvPr/>
        </p:nvSpPr>
        <p:spPr>
          <a:xfrm>
            <a:off x="9548175" y="84147"/>
            <a:ext cx="2521718" cy="4031873"/>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FS Academic Support Staff</a:t>
            </a:r>
          </a:p>
          <a:p>
            <a:pPr algn="ctr"/>
            <a:endParaRPr lang="en-US" sz="1600" dirty="0">
              <a:solidFill>
                <a:srgbClr val="FFFF00"/>
              </a:solidFill>
            </a:endParaRPr>
          </a:p>
          <a:p>
            <a:pPr algn="ctr"/>
            <a:r>
              <a:rPr lang="en-US" sz="1600" dirty="0">
                <a:solidFill>
                  <a:srgbClr val="FFFF00"/>
                </a:solidFill>
              </a:rPr>
              <a:t>S. Campbell</a:t>
            </a:r>
            <a:endParaRPr lang="en-US" sz="1600" dirty="0">
              <a:solidFill>
                <a:srgbClr val="FFFF00"/>
              </a:solidFill>
              <a:cs typeface="Calibri"/>
            </a:endParaRPr>
          </a:p>
          <a:p>
            <a:pPr algn="ctr"/>
            <a:r>
              <a:rPr lang="en-US" sz="1600" dirty="0">
                <a:solidFill>
                  <a:srgbClr val="FFFF00"/>
                </a:solidFill>
              </a:rPr>
              <a:t>S. Johnson</a:t>
            </a:r>
            <a:endParaRPr lang="en-US" dirty="0"/>
          </a:p>
          <a:p>
            <a:pPr algn="ctr"/>
            <a:r>
              <a:rPr lang="en-US" sz="1600" dirty="0">
                <a:solidFill>
                  <a:srgbClr val="FFFF00"/>
                </a:solidFill>
                <a:cs typeface="Calibri"/>
              </a:rPr>
              <a:t>M. Latin</a:t>
            </a:r>
          </a:p>
          <a:p>
            <a:pPr algn="ctr"/>
            <a:endParaRPr lang="en-US" sz="1600" dirty="0">
              <a:solidFill>
                <a:srgbClr val="FFFF00"/>
              </a:solidFill>
            </a:endParaRPr>
          </a:p>
          <a:p>
            <a:pPr algn="ctr"/>
            <a:r>
              <a:rPr lang="en-US" sz="1600" dirty="0">
                <a:solidFill>
                  <a:srgbClr val="FFFF00"/>
                </a:solidFill>
              </a:rPr>
              <a:t>T. Thomas</a:t>
            </a:r>
            <a:endParaRPr lang="en-US" sz="1600" dirty="0">
              <a:solidFill>
                <a:srgbClr val="FFFF00"/>
              </a:solidFill>
              <a:cs typeface="Calibri" panose="020F0502020204030204"/>
            </a:endParaRPr>
          </a:p>
          <a:p>
            <a:pPr algn="ctr"/>
            <a:r>
              <a:rPr lang="en-US" sz="1600" dirty="0">
                <a:solidFill>
                  <a:srgbClr val="FFFF00"/>
                </a:solidFill>
                <a:cs typeface="Calibri" panose="020F0502020204030204"/>
              </a:rPr>
              <a:t>T. Williams</a:t>
            </a:r>
          </a:p>
          <a:p>
            <a:pPr algn="ctr"/>
            <a:r>
              <a:rPr lang="en-US" sz="1600" dirty="0">
                <a:solidFill>
                  <a:srgbClr val="FFFF00"/>
                </a:solidFill>
                <a:cs typeface="Calibri" panose="020F0502020204030204"/>
              </a:rPr>
              <a:t>Bowser</a:t>
            </a:r>
          </a:p>
          <a:p>
            <a:pPr algn="ctr"/>
            <a:endParaRPr lang="en-US" sz="1600" dirty="0">
              <a:solidFill>
                <a:srgbClr val="FFFF00"/>
              </a:solidFill>
              <a:cs typeface="Calibri" panose="020F0502020204030204"/>
            </a:endParaRPr>
          </a:p>
          <a:p>
            <a:pPr algn="ctr"/>
            <a:r>
              <a:rPr lang="en-US" sz="1600" dirty="0">
                <a:solidFill>
                  <a:srgbClr val="FFFF00"/>
                </a:solidFill>
                <a:cs typeface="Calibri" panose="020F0502020204030204"/>
              </a:rPr>
              <a:t>K. Jackson</a:t>
            </a:r>
          </a:p>
          <a:p>
            <a:pPr algn="ctr"/>
            <a:r>
              <a:rPr lang="en-US" sz="1600" dirty="0">
                <a:solidFill>
                  <a:srgbClr val="FFFF00"/>
                </a:solidFill>
              </a:rPr>
              <a:t>T. Brown</a:t>
            </a:r>
            <a:endParaRPr lang="en-US" dirty="0">
              <a:solidFill>
                <a:srgbClr val="000000"/>
              </a:solidFill>
            </a:endParaRPr>
          </a:p>
          <a:p>
            <a:pPr algn="ctr"/>
            <a:r>
              <a:rPr lang="en-US" sz="1600" dirty="0">
                <a:solidFill>
                  <a:srgbClr val="FFFF00"/>
                </a:solidFill>
              </a:rPr>
              <a:t>T. Williams</a:t>
            </a:r>
            <a:endParaRPr lang="en-US" dirty="0">
              <a:cs typeface="Calibri"/>
            </a:endParaRPr>
          </a:p>
          <a:p>
            <a:pPr algn="ctr"/>
            <a:endParaRPr lang="en-US" sz="1600" dirty="0">
              <a:solidFill>
                <a:srgbClr val="FFFF00"/>
              </a:solidFill>
            </a:endParaRPr>
          </a:p>
          <a:p>
            <a:pPr algn="ctr"/>
            <a:r>
              <a:rPr lang="en-US" sz="1600" dirty="0">
                <a:solidFill>
                  <a:srgbClr val="FFFF00"/>
                </a:solidFill>
              </a:rPr>
              <a:t>Appleberry</a:t>
            </a:r>
          </a:p>
          <a:p>
            <a:pPr algn="ctr"/>
            <a:endParaRPr lang="en-US" sz="1600" dirty="0">
              <a:solidFill>
                <a:srgbClr val="FFFF00"/>
              </a:solidFill>
            </a:endParaRPr>
          </a:p>
        </p:txBody>
      </p:sp>
    </p:spTree>
    <p:extLst>
      <p:ext uri="{BB962C8B-B14F-4D97-AF65-F5344CB8AC3E}">
        <p14:creationId xmlns:p14="http://schemas.microsoft.com/office/powerpoint/2010/main" val="347376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ion - Carolina Tiger Resc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2595" y="3168400"/>
            <a:ext cx="4696240" cy="22894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87183" y="3775722"/>
            <a:ext cx="3158898" cy="830997"/>
          </a:xfrm>
          <a:prstGeom prst="rect">
            <a:avLst/>
          </a:prstGeom>
        </p:spPr>
        <p:txBody>
          <a:bodyPr wrap="square">
            <a:spAutoFit/>
          </a:bodyPr>
          <a:lstStyle/>
          <a:p>
            <a:pPr algn="ctr"/>
            <a:r>
              <a:rPr lang="en-US" sz="2400" dirty="0"/>
              <a:t>WHO’S WHO AT HOLMES ROAD?</a:t>
            </a:r>
          </a:p>
        </p:txBody>
      </p:sp>
      <p:sp>
        <p:nvSpPr>
          <p:cNvPr id="20" name="TextBox 19"/>
          <p:cNvSpPr txBox="1"/>
          <p:nvPr/>
        </p:nvSpPr>
        <p:spPr>
          <a:xfrm>
            <a:off x="9336691" y="97061"/>
            <a:ext cx="2768300" cy="2308324"/>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Behavior Support</a:t>
            </a:r>
            <a:endParaRPr lang="en-US" sz="1600" dirty="0">
              <a:solidFill>
                <a:srgbClr val="FFFF00"/>
              </a:solidFill>
            </a:endParaRPr>
          </a:p>
          <a:p>
            <a:pPr algn="ctr"/>
            <a:r>
              <a:rPr lang="en-US" sz="1600" dirty="0" err="1">
                <a:solidFill>
                  <a:srgbClr val="FFFF00"/>
                </a:solidFill>
              </a:rPr>
              <a:t>O'Banner</a:t>
            </a:r>
            <a:r>
              <a:rPr lang="en-US" sz="1600" dirty="0">
                <a:solidFill>
                  <a:srgbClr val="FFFF00"/>
                </a:solidFill>
              </a:rPr>
              <a:t> </a:t>
            </a:r>
            <a:endParaRPr lang="en-US" dirty="0">
              <a:solidFill>
                <a:srgbClr val="000000"/>
              </a:solidFill>
            </a:endParaRPr>
          </a:p>
          <a:p>
            <a:pPr algn="ctr"/>
            <a:r>
              <a:rPr lang="en-US" sz="1600" dirty="0">
                <a:solidFill>
                  <a:srgbClr val="FFFF00"/>
                </a:solidFill>
                <a:cs typeface="Calibri"/>
              </a:rPr>
              <a:t>(Counselor)</a:t>
            </a:r>
          </a:p>
          <a:p>
            <a:pPr algn="ctr"/>
            <a:endParaRPr lang="en-US" sz="1600" dirty="0">
              <a:solidFill>
                <a:srgbClr val="FFFF00"/>
              </a:solidFill>
            </a:endParaRPr>
          </a:p>
          <a:p>
            <a:pPr algn="ctr"/>
            <a:r>
              <a:rPr lang="en-US" sz="1600" dirty="0">
                <a:solidFill>
                  <a:srgbClr val="FFFF00"/>
                </a:solidFill>
              </a:rPr>
              <a:t>Mr. Hunter ( Behavior Specialist) </a:t>
            </a:r>
          </a:p>
          <a:p>
            <a:pPr algn="ctr"/>
            <a:endParaRPr lang="en-US" sz="1600" dirty="0">
              <a:solidFill>
                <a:srgbClr val="FFFF00"/>
              </a:solidFill>
              <a:cs typeface="Calibri"/>
            </a:endParaRPr>
          </a:p>
          <a:p>
            <a:pPr algn="ctr"/>
            <a:r>
              <a:rPr lang="en-US" sz="1600" dirty="0">
                <a:solidFill>
                  <a:srgbClr val="FFFF00"/>
                </a:solidFill>
                <a:cs typeface="Calibri"/>
              </a:rPr>
              <a:t>L. Davis (Family Engagement Specialist)</a:t>
            </a:r>
          </a:p>
        </p:txBody>
      </p:sp>
      <p:graphicFrame>
        <p:nvGraphicFramePr>
          <p:cNvPr id="22" name="Table 21"/>
          <p:cNvGraphicFramePr>
            <a:graphicFrameLocks noGrp="1"/>
          </p:cNvGraphicFramePr>
          <p:nvPr>
            <p:extLst>
              <p:ext uri="{D42A27DB-BD31-4B8C-83A1-F6EECF244321}">
                <p14:modId xmlns:p14="http://schemas.microsoft.com/office/powerpoint/2010/main" val="3675715492"/>
              </p:ext>
            </p:extLst>
          </p:nvPr>
        </p:nvGraphicFramePr>
        <p:xfrm>
          <a:off x="3748860" y="402568"/>
          <a:ext cx="4853608" cy="2070515"/>
        </p:xfrm>
        <a:graphic>
          <a:graphicData uri="http://schemas.openxmlformats.org/drawingml/2006/table">
            <a:tbl>
              <a:tblPr firstRow="1" bandRow="1">
                <a:tableStyleId>{5C22544A-7EE6-4342-B048-85BDC9FD1C3A}</a:tableStyleId>
              </a:tblPr>
              <a:tblGrid>
                <a:gridCol w="2428563">
                  <a:extLst>
                    <a:ext uri="{9D8B030D-6E8A-4147-A177-3AD203B41FA5}">
                      <a16:colId xmlns:a16="http://schemas.microsoft.com/office/drawing/2014/main" val="4255867395"/>
                    </a:ext>
                  </a:extLst>
                </a:gridCol>
                <a:gridCol w="2425045">
                  <a:extLst>
                    <a:ext uri="{9D8B030D-6E8A-4147-A177-3AD203B41FA5}">
                      <a16:colId xmlns:a16="http://schemas.microsoft.com/office/drawing/2014/main" val="1101550086"/>
                    </a:ext>
                  </a:extLst>
                </a:gridCol>
              </a:tblGrid>
              <a:tr h="332665">
                <a:tc gridSpan="2">
                  <a:txBody>
                    <a:bodyPr/>
                    <a:lstStyle/>
                    <a:p>
                      <a:pPr algn="ctr"/>
                      <a:r>
                        <a:rPr lang="en-US" sz="1600" dirty="0">
                          <a:solidFill>
                            <a:srgbClr val="FFFF00"/>
                          </a:solidFill>
                        </a:rPr>
                        <a:t>Support Team</a:t>
                      </a:r>
                    </a:p>
                  </a:txBody>
                  <a:tcPr>
                    <a:noFill/>
                  </a:tcPr>
                </a:tc>
                <a:tc hMerge="1">
                  <a:txBody>
                    <a:bodyPr/>
                    <a:lstStyle/>
                    <a:p>
                      <a:endParaRPr lang="en-US" dirty="0"/>
                    </a:p>
                  </a:txBody>
                  <a:tcPr>
                    <a:noFill/>
                  </a:tcPr>
                </a:tc>
                <a:extLst>
                  <a:ext uri="{0D108BD9-81ED-4DB2-BD59-A6C34878D82A}">
                    <a16:rowId xmlns:a16="http://schemas.microsoft.com/office/drawing/2014/main" val="2824001608"/>
                  </a:ext>
                </a:extLst>
              </a:tr>
              <a:tr h="1735235">
                <a:tc>
                  <a:txBody>
                    <a:bodyPr/>
                    <a:lstStyle/>
                    <a:p>
                      <a:pPr algn="ctr"/>
                      <a:r>
                        <a:rPr lang="en-US" sz="1600" dirty="0">
                          <a:solidFill>
                            <a:srgbClr val="FFFF00"/>
                          </a:solidFill>
                        </a:rPr>
                        <a:t>A. Williams(P. E)</a:t>
                      </a:r>
                    </a:p>
                    <a:p>
                      <a:pPr algn="ctr"/>
                      <a:r>
                        <a:rPr lang="en-US" sz="1600" baseline="0" dirty="0">
                          <a:solidFill>
                            <a:srgbClr val="FFFF00"/>
                          </a:solidFill>
                        </a:rPr>
                        <a:t>King (Music)</a:t>
                      </a:r>
                    </a:p>
                    <a:p>
                      <a:pPr algn="ctr"/>
                      <a:r>
                        <a:rPr lang="en-US" sz="1600" baseline="0" dirty="0">
                          <a:solidFill>
                            <a:srgbClr val="FFFF00"/>
                          </a:solidFill>
                        </a:rPr>
                        <a:t>Houston(ISS/Computer 1) T. Hunter (RTI2)</a:t>
                      </a:r>
                    </a:p>
                    <a:p>
                      <a:pPr algn="ctr"/>
                      <a:r>
                        <a:rPr lang="en-US" sz="1600" baseline="0" dirty="0">
                          <a:solidFill>
                            <a:srgbClr val="FFFF00"/>
                          </a:solidFill>
                        </a:rPr>
                        <a:t> (CLUE)</a:t>
                      </a:r>
                    </a:p>
                    <a:p>
                      <a:pPr marL="0" marR="0" lvl="0" indent="0" algn="ctr">
                        <a:lnSpc>
                          <a:spcPct val="100000"/>
                        </a:lnSpc>
                        <a:spcBef>
                          <a:spcPts val="0"/>
                        </a:spcBef>
                        <a:spcAft>
                          <a:spcPts val="0"/>
                        </a:spcAft>
                        <a:buNone/>
                      </a:pPr>
                      <a:r>
                        <a:rPr lang="en-US" sz="1600" b="0" i="0" u="none" strike="noStrike" baseline="0" noProof="0" dirty="0">
                          <a:solidFill>
                            <a:srgbClr val="FFFF00"/>
                          </a:solidFill>
                          <a:latin typeface="Calibri"/>
                        </a:rPr>
                        <a:t>Ms. Payne(Speech)</a:t>
                      </a:r>
                      <a:endParaRPr lang="en-US" dirty="0"/>
                    </a:p>
                  </a:txBody>
                  <a:tcPr>
                    <a:noFill/>
                  </a:tcPr>
                </a:tc>
                <a:tc>
                  <a:txBody>
                    <a:bodyPr/>
                    <a:lstStyle/>
                    <a:p>
                      <a:pPr algn="ctr"/>
                      <a:r>
                        <a:rPr lang="en-US" sz="1600" dirty="0">
                          <a:solidFill>
                            <a:srgbClr val="FFFF00"/>
                          </a:solidFill>
                        </a:rPr>
                        <a:t>Brock (P.E.)</a:t>
                      </a:r>
                    </a:p>
                    <a:p>
                      <a:pPr lvl="0" algn="ctr">
                        <a:buNone/>
                      </a:pPr>
                      <a:r>
                        <a:rPr lang="en-US" sz="1600" dirty="0">
                          <a:solidFill>
                            <a:srgbClr val="FFFF00"/>
                          </a:solidFill>
                        </a:rPr>
                        <a:t>Wynn (Library)</a:t>
                      </a:r>
                    </a:p>
                    <a:p>
                      <a:pPr algn="ctr"/>
                      <a:r>
                        <a:rPr lang="en-US" sz="1600" dirty="0">
                          <a:solidFill>
                            <a:srgbClr val="FFFF00"/>
                          </a:solidFill>
                        </a:rPr>
                        <a:t>Langston (Computer 2)</a:t>
                      </a:r>
                    </a:p>
                    <a:p>
                      <a:pPr lvl="0" algn="ctr">
                        <a:buNone/>
                      </a:pPr>
                      <a:r>
                        <a:rPr lang="en-US" sz="1600" dirty="0">
                          <a:solidFill>
                            <a:srgbClr val="FFFF00"/>
                          </a:solidFill>
                        </a:rPr>
                        <a:t> S. Mitchell (Art)</a:t>
                      </a:r>
                      <a:endParaRPr lang="en-US" dirty="0"/>
                    </a:p>
                    <a:p>
                      <a:pPr algn="ctr"/>
                      <a:r>
                        <a:rPr lang="en-US" sz="1600" dirty="0">
                          <a:solidFill>
                            <a:srgbClr val="FFFF00"/>
                          </a:solidFill>
                        </a:rPr>
                        <a:t>Phillips-Dixon (Art)</a:t>
                      </a:r>
                    </a:p>
                    <a:p>
                      <a:pPr algn="ctr"/>
                      <a:r>
                        <a:rPr lang="en-US" sz="1600" dirty="0">
                          <a:solidFill>
                            <a:srgbClr val="FFFF00"/>
                          </a:solidFill>
                        </a:rPr>
                        <a:t>Dr. Randle (ESL)</a:t>
                      </a:r>
                    </a:p>
                  </a:txBody>
                  <a:tcPr>
                    <a:noFill/>
                  </a:tcPr>
                </a:tc>
                <a:extLst>
                  <a:ext uri="{0D108BD9-81ED-4DB2-BD59-A6C34878D82A}">
                    <a16:rowId xmlns:a16="http://schemas.microsoft.com/office/drawing/2014/main" val="2717030513"/>
                  </a:ext>
                </a:extLst>
              </a:tr>
            </a:tbl>
          </a:graphicData>
        </a:graphic>
      </p:graphicFrame>
      <p:sp>
        <p:nvSpPr>
          <p:cNvPr id="23" name="TextBox 22"/>
          <p:cNvSpPr txBox="1"/>
          <p:nvPr/>
        </p:nvSpPr>
        <p:spPr>
          <a:xfrm>
            <a:off x="4946751" y="5462396"/>
            <a:ext cx="2451666" cy="1323439"/>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Custodial Staff</a:t>
            </a:r>
          </a:p>
          <a:p>
            <a:pPr algn="ctr"/>
            <a:r>
              <a:rPr lang="en-US" sz="1600" dirty="0">
                <a:solidFill>
                  <a:srgbClr val="FFFF00"/>
                </a:solidFill>
              </a:rPr>
              <a:t>Mr. Harris- Building Engineer</a:t>
            </a:r>
            <a:endParaRPr lang="en-US" sz="1600" dirty="0">
              <a:solidFill>
                <a:srgbClr val="FFFF00"/>
              </a:solidFill>
              <a:cs typeface="Calibri"/>
            </a:endParaRPr>
          </a:p>
          <a:p>
            <a:pPr algn="ctr"/>
            <a:r>
              <a:rPr lang="en-US" sz="1600" dirty="0">
                <a:solidFill>
                  <a:srgbClr val="FFFF00"/>
                </a:solidFill>
              </a:rPr>
              <a:t>-</a:t>
            </a:r>
            <a:r>
              <a:rPr lang="en-US" sz="1600" dirty="0" err="1">
                <a:solidFill>
                  <a:srgbClr val="FFFF00"/>
                </a:solidFill>
              </a:rPr>
              <a:t>Parcou</a:t>
            </a:r>
            <a:r>
              <a:rPr lang="en-US" sz="1600" dirty="0">
                <a:solidFill>
                  <a:srgbClr val="FFFF00"/>
                </a:solidFill>
              </a:rPr>
              <a:t>-</a:t>
            </a:r>
            <a:endParaRPr lang="en-US" sz="1600" dirty="0">
              <a:solidFill>
                <a:srgbClr val="FFFF00"/>
              </a:solidFill>
              <a:cs typeface="Calibri"/>
            </a:endParaRPr>
          </a:p>
          <a:p>
            <a:pPr algn="ctr"/>
            <a:endParaRPr lang="en-US" sz="1600" dirty="0">
              <a:solidFill>
                <a:srgbClr val="FFFF00"/>
              </a:solidFill>
            </a:endParaRPr>
          </a:p>
        </p:txBody>
      </p:sp>
      <p:sp>
        <p:nvSpPr>
          <p:cNvPr id="24" name="TextBox 23"/>
          <p:cNvSpPr txBox="1"/>
          <p:nvPr/>
        </p:nvSpPr>
        <p:spPr>
          <a:xfrm>
            <a:off x="9772216" y="3930742"/>
            <a:ext cx="2239444" cy="2062103"/>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Cafeteria</a:t>
            </a:r>
          </a:p>
          <a:p>
            <a:pPr algn="ctr"/>
            <a:r>
              <a:rPr lang="en-US" sz="1600" dirty="0">
                <a:solidFill>
                  <a:srgbClr val="FFFF00"/>
                </a:solidFill>
              </a:rPr>
              <a:t>Williams</a:t>
            </a:r>
            <a:endParaRPr lang="en-US" sz="1600" dirty="0">
              <a:solidFill>
                <a:srgbClr val="FFFF00"/>
              </a:solidFill>
              <a:cs typeface="Calibri"/>
            </a:endParaRPr>
          </a:p>
          <a:p>
            <a:pPr algn="ctr"/>
            <a:r>
              <a:rPr lang="en-US" sz="1600" dirty="0">
                <a:solidFill>
                  <a:srgbClr val="FFFF00"/>
                </a:solidFill>
              </a:rPr>
              <a:t>J. Mitchell</a:t>
            </a:r>
            <a:endParaRPr lang="en-US" sz="1600" dirty="0">
              <a:solidFill>
                <a:srgbClr val="FFFF00"/>
              </a:solidFill>
              <a:cs typeface="Calibri" panose="020F0502020204030204"/>
            </a:endParaRPr>
          </a:p>
          <a:p>
            <a:pPr algn="ctr"/>
            <a:r>
              <a:rPr lang="en-US" sz="1600" dirty="0">
                <a:solidFill>
                  <a:srgbClr val="FFFF00"/>
                </a:solidFill>
              </a:rPr>
              <a:t>McKinley</a:t>
            </a:r>
            <a:endParaRPr lang="en-US" sz="1600" dirty="0">
              <a:solidFill>
                <a:srgbClr val="FFFF00"/>
              </a:solidFill>
              <a:cs typeface="Calibri" panose="020F0502020204030204"/>
            </a:endParaRPr>
          </a:p>
          <a:p>
            <a:pPr algn="ctr"/>
            <a:r>
              <a:rPr lang="en-US" sz="1600" dirty="0">
                <a:solidFill>
                  <a:srgbClr val="FFFF00"/>
                </a:solidFill>
                <a:cs typeface="Calibri" panose="020F0502020204030204"/>
              </a:rPr>
              <a:t>Taylor</a:t>
            </a:r>
            <a:endParaRPr lang="en-US" sz="1600" dirty="0">
              <a:solidFill>
                <a:srgbClr val="FFFF00"/>
              </a:solidFill>
            </a:endParaRPr>
          </a:p>
          <a:p>
            <a:pPr algn="ctr"/>
            <a:r>
              <a:rPr lang="en-US" sz="1600" dirty="0">
                <a:solidFill>
                  <a:srgbClr val="FFFF00"/>
                </a:solidFill>
                <a:cs typeface="Calibri"/>
              </a:rPr>
              <a:t>Ferrell</a:t>
            </a:r>
            <a:endParaRPr lang="en-US" sz="1600" dirty="0">
              <a:solidFill>
                <a:srgbClr val="FFFF00"/>
              </a:solidFill>
            </a:endParaRPr>
          </a:p>
          <a:p>
            <a:pPr algn="ctr"/>
            <a:r>
              <a:rPr lang="en-US" sz="1600" dirty="0">
                <a:solidFill>
                  <a:srgbClr val="FFFF00"/>
                </a:solidFill>
              </a:rPr>
              <a:t>Martin </a:t>
            </a:r>
            <a:endParaRPr lang="en-US" sz="1600" dirty="0">
              <a:solidFill>
                <a:srgbClr val="FFFF00"/>
              </a:solidFill>
              <a:cs typeface="Calibri" panose="020F0502020204030204"/>
            </a:endParaRPr>
          </a:p>
          <a:p>
            <a:pPr algn="ctr"/>
            <a:r>
              <a:rPr lang="en-US" sz="1600" dirty="0">
                <a:solidFill>
                  <a:srgbClr val="FFFF00"/>
                </a:solidFill>
                <a:cs typeface="Calibri" panose="020F0502020204030204"/>
              </a:rPr>
              <a:t>Dooley</a:t>
            </a:r>
          </a:p>
        </p:txBody>
      </p:sp>
      <p:sp>
        <p:nvSpPr>
          <p:cNvPr id="25" name="TextBox 24"/>
          <p:cNvSpPr txBox="1"/>
          <p:nvPr/>
        </p:nvSpPr>
        <p:spPr>
          <a:xfrm>
            <a:off x="107389" y="127054"/>
            <a:ext cx="2769549" cy="3293209"/>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Office Staff</a:t>
            </a:r>
          </a:p>
          <a:p>
            <a:pPr algn="ctr"/>
            <a:r>
              <a:rPr lang="en-US" sz="1600" dirty="0">
                <a:solidFill>
                  <a:srgbClr val="FFFF00"/>
                </a:solidFill>
              </a:rPr>
              <a:t>Downey-Smith (Financial Secretary)</a:t>
            </a:r>
            <a:endParaRPr lang="en-US" sz="1600" dirty="0">
              <a:solidFill>
                <a:srgbClr val="FFFF00"/>
              </a:solidFill>
              <a:cs typeface="Calibri"/>
            </a:endParaRPr>
          </a:p>
          <a:p>
            <a:pPr algn="ctr"/>
            <a:endParaRPr lang="en-US" sz="1600" dirty="0">
              <a:solidFill>
                <a:srgbClr val="FFFF00"/>
              </a:solidFill>
              <a:cs typeface="Calibri"/>
            </a:endParaRPr>
          </a:p>
          <a:p>
            <a:pPr algn="ctr"/>
            <a:r>
              <a:rPr lang="en-US" sz="1600" dirty="0">
                <a:solidFill>
                  <a:srgbClr val="FFFF00"/>
                </a:solidFill>
                <a:cs typeface="Calibri"/>
              </a:rPr>
              <a:t>C. Williams</a:t>
            </a:r>
          </a:p>
          <a:p>
            <a:pPr algn="ctr"/>
            <a:r>
              <a:rPr lang="en-US" sz="1600" dirty="0">
                <a:solidFill>
                  <a:srgbClr val="FFFF00"/>
                </a:solidFill>
                <a:cs typeface="Calibri"/>
              </a:rPr>
              <a:t>(Secretary)</a:t>
            </a:r>
            <a:endParaRPr lang="en-US" dirty="0"/>
          </a:p>
          <a:p>
            <a:pPr algn="ctr"/>
            <a:endParaRPr lang="en-US" sz="1600" dirty="0">
              <a:solidFill>
                <a:srgbClr val="FFFF00"/>
              </a:solidFill>
              <a:cs typeface="Calibri"/>
            </a:endParaRPr>
          </a:p>
          <a:p>
            <a:pPr algn="ctr"/>
            <a:r>
              <a:rPr lang="en-US" sz="1600" dirty="0">
                <a:solidFill>
                  <a:srgbClr val="FFFF00"/>
                </a:solidFill>
                <a:cs typeface="Calibri"/>
              </a:rPr>
              <a:t>Steward</a:t>
            </a:r>
            <a:endParaRPr lang="en-US" dirty="0">
              <a:cs typeface="Calibri"/>
            </a:endParaRPr>
          </a:p>
          <a:p>
            <a:pPr algn="ctr"/>
            <a:r>
              <a:rPr lang="en-US" sz="1600" dirty="0">
                <a:solidFill>
                  <a:srgbClr val="FFFF00"/>
                </a:solidFill>
                <a:cs typeface="Calibri"/>
              </a:rPr>
              <a:t>(Wells)</a:t>
            </a:r>
          </a:p>
          <a:p>
            <a:pPr algn="ctr"/>
            <a:endParaRPr lang="en-US" sz="1600" dirty="0">
              <a:solidFill>
                <a:srgbClr val="FFFF00"/>
              </a:solidFill>
              <a:cs typeface="Calibri"/>
            </a:endParaRPr>
          </a:p>
          <a:p>
            <a:pPr algn="ctr"/>
            <a:r>
              <a:rPr lang="en-US" sz="1600" dirty="0">
                <a:solidFill>
                  <a:srgbClr val="FFFF00"/>
                </a:solidFill>
                <a:cs typeface="Calibri"/>
              </a:rPr>
              <a:t>Jimmerson</a:t>
            </a:r>
          </a:p>
          <a:p>
            <a:pPr algn="ctr"/>
            <a:r>
              <a:rPr lang="en-US" sz="1600" dirty="0">
                <a:solidFill>
                  <a:srgbClr val="FFFF00"/>
                </a:solidFill>
                <a:cs typeface="Calibri"/>
              </a:rPr>
              <a:t>(Attendance Specialist)</a:t>
            </a:r>
          </a:p>
          <a:p>
            <a:pPr algn="ctr"/>
            <a:endParaRPr lang="en-US" sz="1600" dirty="0">
              <a:solidFill>
                <a:srgbClr val="FFFF00"/>
              </a:solidFill>
              <a:cs typeface="Calibri"/>
            </a:endParaRPr>
          </a:p>
        </p:txBody>
      </p:sp>
      <p:sp>
        <p:nvSpPr>
          <p:cNvPr id="26" name="TextBox 25"/>
          <p:cNvSpPr txBox="1"/>
          <p:nvPr/>
        </p:nvSpPr>
        <p:spPr>
          <a:xfrm>
            <a:off x="256749" y="3933734"/>
            <a:ext cx="2228487" cy="2062103"/>
          </a:xfrm>
          <a:prstGeom prst="rect">
            <a:avLst/>
          </a:prstGeom>
          <a:noFill/>
          <a:ln>
            <a:solidFill>
              <a:srgbClr val="FFFF00"/>
            </a:solidFill>
          </a:ln>
        </p:spPr>
        <p:txBody>
          <a:bodyPr wrap="square" lIns="91440" tIns="45720" rIns="91440" bIns="45720" rtlCol="0" anchor="t">
            <a:spAutoFit/>
          </a:bodyPr>
          <a:lstStyle/>
          <a:p>
            <a:pPr algn="ctr"/>
            <a:r>
              <a:rPr lang="en-US" sz="1600" b="1" u="sng" dirty="0">
                <a:solidFill>
                  <a:srgbClr val="FFFF00"/>
                </a:solidFill>
              </a:rPr>
              <a:t>Teacher Assistants</a:t>
            </a:r>
          </a:p>
          <a:p>
            <a:pPr algn="ctr"/>
            <a:r>
              <a:rPr lang="en-US" sz="1600" dirty="0">
                <a:solidFill>
                  <a:srgbClr val="FFFF00"/>
                </a:solidFill>
              </a:rPr>
              <a:t>Ms. Hines</a:t>
            </a:r>
          </a:p>
          <a:p>
            <a:pPr algn="ctr"/>
            <a:r>
              <a:rPr lang="en-US" sz="1600" dirty="0">
                <a:solidFill>
                  <a:srgbClr val="FFFF00"/>
                </a:solidFill>
              </a:rPr>
              <a:t>Ms. Tate</a:t>
            </a:r>
            <a:endParaRPr lang="en-US" sz="1600" dirty="0">
              <a:solidFill>
                <a:srgbClr val="FFFF00"/>
              </a:solidFill>
              <a:cs typeface="Calibri"/>
            </a:endParaRPr>
          </a:p>
          <a:p>
            <a:pPr algn="ctr"/>
            <a:r>
              <a:rPr lang="en-US" sz="1600" dirty="0">
                <a:solidFill>
                  <a:srgbClr val="FFFF00"/>
                </a:solidFill>
                <a:cs typeface="Calibri"/>
              </a:rPr>
              <a:t>Ms. Stephens</a:t>
            </a:r>
            <a:endParaRPr lang="en-US" sz="1600" dirty="0">
              <a:solidFill>
                <a:srgbClr val="FFFF00"/>
              </a:solidFill>
            </a:endParaRPr>
          </a:p>
          <a:p>
            <a:pPr algn="ctr"/>
            <a:r>
              <a:rPr lang="en-US" sz="1600" dirty="0">
                <a:solidFill>
                  <a:srgbClr val="FFFF00"/>
                </a:solidFill>
              </a:rPr>
              <a:t>Mr. Rodgers</a:t>
            </a:r>
          </a:p>
          <a:p>
            <a:pPr algn="ctr"/>
            <a:r>
              <a:rPr lang="en-US" sz="1600" dirty="0">
                <a:solidFill>
                  <a:srgbClr val="FFFF00"/>
                </a:solidFill>
              </a:rPr>
              <a:t>Mr. Tubbs</a:t>
            </a:r>
          </a:p>
          <a:p>
            <a:pPr algn="ctr"/>
            <a:r>
              <a:rPr lang="en-US" sz="1600" dirty="0" err="1">
                <a:solidFill>
                  <a:srgbClr val="FFFF00"/>
                </a:solidFill>
              </a:rPr>
              <a:t>Ms.N</a:t>
            </a:r>
            <a:r>
              <a:rPr lang="en-US" sz="1600" dirty="0">
                <a:solidFill>
                  <a:srgbClr val="FFFF00"/>
                </a:solidFill>
              </a:rPr>
              <a:t>. Brock</a:t>
            </a:r>
            <a:endParaRPr lang="en-US" dirty="0">
              <a:solidFill>
                <a:srgbClr val="000000"/>
              </a:solidFill>
              <a:cs typeface="Calibri" panose="020F0502020204030204"/>
            </a:endParaRPr>
          </a:p>
          <a:p>
            <a:pPr algn="ctr"/>
            <a:r>
              <a:rPr lang="en-US" sz="1600" dirty="0">
                <a:solidFill>
                  <a:srgbClr val="FFFF00"/>
                </a:solidFill>
                <a:cs typeface="Calibri"/>
              </a:rPr>
              <a:t>Ms. T. Brown</a:t>
            </a:r>
          </a:p>
        </p:txBody>
      </p:sp>
    </p:spTree>
    <p:extLst>
      <p:ext uri="{BB962C8B-B14F-4D97-AF65-F5344CB8AC3E}">
        <p14:creationId xmlns:p14="http://schemas.microsoft.com/office/powerpoint/2010/main" val="2649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615B93-8284-4087-9CB8-6C470BEF6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7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4F92A6-B3F8-4F97-9E71-9664C8C0A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F505E4C4-310F-EAE7-40DC-2F7C7EB03E14}"/>
              </a:ext>
            </a:extLst>
          </p:cNvPr>
          <p:cNvPicPr>
            <a:picLocks noGrp="1" noChangeAspect="1"/>
          </p:cNvPicPr>
          <p:nvPr>
            <p:ph idx="1"/>
          </p:nvPr>
        </p:nvPicPr>
        <p:blipFill>
          <a:blip r:embed="rId3"/>
          <a:stretch>
            <a:fillRect/>
          </a:stretch>
        </p:blipFill>
        <p:spPr>
          <a:xfrm>
            <a:off x="421652" y="1590529"/>
            <a:ext cx="11291828" cy="3579753"/>
          </a:xfrm>
        </p:spPr>
      </p:pic>
      <p:sp>
        <p:nvSpPr>
          <p:cNvPr id="6" name="TextBox 5">
            <a:extLst>
              <a:ext uri="{FF2B5EF4-FFF2-40B4-BE49-F238E27FC236}">
                <a16:creationId xmlns:a16="http://schemas.microsoft.com/office/drawing/2014/main" id="{319C4033-C8EA-7D39-D571-0A8BA69AA22C}"/>
              </a:ext>
            </a:extLst>
          </p:cNvPr>
          <p:cNvSpPr txBox="1"/>
          <p:nvPr/>
        </p:nvSpPr>
        <p:spPr>
          <a:xfrm>
            <a:off x="2314221" y="573852"/>
            <a:ext cx="8278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Holmes Road School Level TCAP Composite Scores and TVAAS Data</a:t>
            </a:r>
          </a:p>
        </p:txBody>
      </p:sp>
    </p:spTree>
    <p:extLst>
      <p:ext uri="{BB962C8B-B14F-4D97-AF65-F5344CB8AC3E}">
        <p14:creationId xmlns:p14="http://schemas.microsoft.com/office/powerpoint/2010/main" val="283730674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F0A0699683FA49960A80DD87658C7A" ma:contentTypeVersion="13" ma:contentTypeDescription="Create a new document." ma:contentTypeScope="" ma:versionID="130080005f7853a4dfd243893e9c012a">
  <xsd:schema xmlns:xsd="http://www.w3.org/2001/XMLSchema" xmlns:xs="http://www.w3.org/2001/XMLSchema" xmlns:p="http://schemas.microsoft.com/office/2006/metadata/properties" xmlns:ns3="a94e8ef0-97aa-4185-a696-4d5431cd1617" xmlns:ns4="a20aa20b-f358-47d9-88b9-954ca9495a4a" targetNamespace="http://schemas.microsoft.com/office/2006/metadata/properties" ma:root="true" ma:fieldsID="585d6ebf193a2ae1ed9e4ab3b651dc30" ns3:_="" ns4:_="">
    <xsd:import namespace="a94e8ef0-97aa-4185-a696-4d5431cd1617"/>
    <xsd:import namespace="a20aa20b-f358-47d9-88b9-954ca9495a4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e8ef0-97aa-4185-a696-4d5431cd1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0aa20b-f358-47d9-88b9-954ca9495a4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94e8ef0-97aa-4185-a696-4d5431cd1617" xsi:nil="true"/>
  </documentManagement>
</p:properties>
</file>

<file path=customXml/itemProps1.xml><?xml version="1.0" encoding="utf-8"?>
<ds:datastoreItem xmlns:ds="http://schemas.openxmlformats.org/officeDocument/2006/customXml" ds:itemID="{514243F9-1F20-49E9-A2EF-18275EFB3452}">
  <ds:schemaRefs>
    <ds:schemaRef ds:uri="http://schemas.microsoft.com/sharepoint/v3/contenttype/forms"/>
  </ds:schemaRefs>
</ds:datastoreItem>
</file>

<file path=customXml/itemProps2.xml><?xml version="1.0" encoding="utf-8"?>
<ds:datastoreItem xmlns:ds="http://schemas.openxmlformats.org/officeDocument/2006/customXml" ds:itemID="{0257ADB9-517C-4C00-8689-8958BF7226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e8ef0-97aa-4185-a696-4d5431cd1617"/>
    <ds:schemaRef ds:uri="a20aa20b-f358-47d9-88b9-954ca9495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92FDF9-AB65-49C4-8BDC-743F725D9D5A}">
  <ds:schemaRefs>
    <ds:schemaRef ds:uri="http://purl.org/dc/dcmitype/"/>
    <ds:schemaRef ds:uri="http://schemas.microsoft.com/office/2006/metadata/properties"/>
    <ds:schemaRef ds:uri="http://schemas.microsoft.com/office/2006/documentManagement/types"/>
    <ds:schemaRef ds:uri="a20aa20b-f358-47d9-88b9-954ca9495a4a"/>
    <ds:schemaRef ds:uri="http://schemas.microsoft.com/office/infopath/2007/PartnerControls"/>
    <ds:schemaRef ds:uri="http://www.w3.org/XML/1998/namespace"/>
    <ds:schemaRef ds:uri="http://purl.org/dc/elements/1.1/"/>
    <ds:schemaRef ds:uri="http://purl.org/dc/terms/"/>
    <ds:schemaRef ds:uri="a94e8ef0-97aa-4185-a696-4d5431cd1617"/>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133</TotalTime>
  <Words>1891</Words>
  <Application>Microsoft Office PowerPoint</Application>
  <PresentationFormat>Widescreen</PresentationFormat>
  <Paragraphs>279</Paragraphs>
  <Slides>32</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Abadi Extra Light</vt:lpstr>
      <vt:lpstr>Aharoni</vt:lpstr>
      <vt:lpstr>Arial</vt:lpstr>
      <vt:lpstr>Calibri</vt:lpstr>
      <vt:lpstr>Calibri Light</vt:lpstr>
      <vt:lpstr>Century Gothic</vt:lpstr>
      <vt:lpstr>Corbel</vt:lpstr>
      <vt:lpstr>Daytona Pro Light</vt:lpstr>
      <vt:lpstr>Ink Free</vt:lpstr>
      <vt:lpstr>Roboto</vt:lpstr>
      <vt:lpstr>Times New Roman</vt:lpstr>
      <vt:lpstr>Wingdings 3</vt:lpstr>
      <vt:lpstr>Depth</vt:lpstr>
      <vt:lpstr>Office Theme</vt:lpstr>
      <vt:lpstr>Ion</vt:lpstr>
      <vt:lpstr>Holmes Road  Elementary School  Open House August 26 @ 4:30 p.m.  Annual Title I Meeting 5:00-6:00 p.m. </vt:lpstr>
      <vt:lpstr>Shannon Cotton, Principal</vt:lpstr>
      <vt:lpstr>Meeting Norms</vt:lpstr>
      <vt:lpstr>About Us</vt:lpstr>
      <vt:lpstr>Holmes Road Elementary School’s</vt:lpstr>
      <vt:lpstr>The Vision of Holmes Road Elementary is the facilitation of the building of student foundational skills, planning and obtaining goals and persevering through challenges, in a student centered environment. </vt:lpstr>
      <vt:lpstr>PowerPoint Presentation</vt:lpstr>
      <vt:lpstr>PowerPoint Presentation</vt:lpstr>
      <vt:lpstr>PowerPoint Presentation</vt:lpstr>
      <vt:lpstr>How will we address our deficits?</vt:lpstr>
      <vt:lpstr>Annual Title 1 Overview L. Nicole Mcneal, PLC Coach</vt:lpstr>
      <vt:lpstr>PowerPoint Presentation</vt:lpstr>
      <vt:lpstr>Annual Title 1 Overview Lashonda Mcneal, PLC Coach</vt:lpstr>
      <vt:lpstr>Annual Title 1 Overview Lashonda Mcneal, PLC Coach</vt:lpstr>
      <vt:lpstr>Annual Title 1 Overview Lashonda Mcneal, PLC Coach</vt:lpstr>
      <vt:lpstr>Annual Title 1 Overview Lashonda Mcneal, PLC Coach</vt:lpstr>
      <vt:lpstr>Annual Title 1 Overview Lashonda Mcneal, PLC Coach</vt:lpstr>
      <vt:lpstr>Student Code of Conduct Alicia Saulsberry, Assistant Principal Allison Duncan, Assistant Principal</vt:lpstr>
      <vt:lpstr>SOCIAL MEDIA TRENDS THAT ARE ZERO TOLERANCE</vt:lpstr>
      <vt:lpstr>PowerPoint Presentation</vt:lpstr>
      <vt:lpstr>Attendance Adds up to a great Loss</vt:lpstr>
      <vt:lpstr>Attendance  Mrs. McNeal and Ms. O'Banner, Professional School Counselors  Ms. Davis, Family Engagement Specialist Ms. Jimmerson, Attendance Specialist </vt:lpstr>
      <vt:lpstr>Current Attendance</vt:lpstr>
      <vt:lpstr>PowerPoint Presentation</vt:lpstr>
      <vt:lpstr>Third Grade Commitment</vt:lpstr>
      <vt:lpstr>PowerPoint Presentation</vt:lpstr>
      <vt:lpstr>Response to Intervention and Instruction (RTI2) Tracy Hunter, RTI2 Lead &amp; Interventionist </vt:lpstr>
      <vt:lpstr>PowerPoint Presentation</vt:lpstr>
      <vt:lpstr>Regularly check the SCS website for updates.</vt:lpstr>
      <vt:lpstr>Thank you for your Attendance. Please Click on the QR Code to complete the form so we can better assist you.</vt:lpstr>
      <vt:lpstr>Open House</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Holmes Road  Elementary School Open House &amp; Annual Title 1 Meeting  September 22, 2021 @ 5:30 p.m.</dc:title>
  <dc:creator>LASHONDA N MCNEAL</dc:creator>
  <cp:lastModifiedBy>LASHONDA N MCNEAL</cp:lastModifiedBy>
  <cp:revision>721</cp:revision>
  <dcterms:created xsi:type="dcterms:W3CDTF">2021-09-20T19:35:15Z</dcterms:created>
  <dcterms:modified xsi:type="dcterms:W3CDTF">2025-05-01T19:06:37Z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0x01010065F0A0699683FA49960A80DD87658C7A</vt:lpwstr>
  </property>
</Properties>
</file>